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12192000" cy="6858000"/>
  <p:notesSz cx="6858000" cy="9144000"/>
  <p:embeddedFontLst>
    <p:embeddedFont>
      <p:font typeface="Calibri" panose="020F0502020204030204" pitchFamily="34" charset="0"/>
      <p:regular r:id="rId42"/>
      <p:bold r:id="rId43"/>
      <p:italic r:id="rId44"/>
      <p:boldItalic r:id="rId45"/>
    </p:embeddedFont>
    <p:embeddedFont>
      <p:font typeface="Stardos Stencil" panose="020B0604020202020204" charset="0"/>
      <p:regular r:id="rId46"/>
      <p:bold r:id="rId47"/>
    </p:embeddedFont>
    <p:embeddedFont>
      <p:font typeface="Noto Sans Symbols" panose="020B0604020202020204" charset="0"/>
      <p:regular r:id="rId48"/>
      <p:bold r:id="rId49"/>
    </p:embeddedFont>
    <p:embeddedFont>
      <p:font typeface="Times" panose="02020603050405020304" pitchFamily="18" charset="0"/>
      <p:regular r:id="rId50"/>
      <p:bold r:id="rId51"/>
      <p:italic r:id="rId52"/>
      <p:boldItalic r:id="rId53"/>
    </p:embeddedFont>
    <p:embeddedFont>
      <p:font typeface="Trebuchet MS" panose="020B0603020202020204" pitchFamily="34" charset="0"/>
      <p:regular r:id="rId54"/>
      <p:bold r:id="rId55"/>
      <p:italic r:id="rId56"/>
      <p:boldItalic r:id="rId57"/>
    </p:embeddedFont>
    <p:embeddedFont>
      <p:font typeface="Federo" panose="020B0604020202020204" charset="0"/>
      <p:regular r:id="rId58"/>
    </p:embeddedFont>
    <p:embeddedFont>
      <p:font typeface="Teko" panose="020B0604020202020204" charset="0"/>
      <p:regular r:id="rId59"/>
      <p:bold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CBAB1D3-CA83-4916-AB1E-52454B0D4B39}">
  <a:tblStyle styleId="{6CBAB1D3-CA83-4916-AB1E-52454B0D4B39}" styleName="Table_0">
    <a:wholeTbl>
      <a:tcTxStyle b="off" i="off">
        <a:font>
          <a:latin typeface="Times New Roman"/>
          <a:ea typeface="Times New Roman"/>
          <a:cs typeface="Times New Roman"/>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EF5E6"/>
          </a:solidFill>
        </a:fill>
      </a:tcStyle>
    </a:wholeTbl>
    <a:band1H>
      <a:tcTxStyle b="off" i="off"/>
      <a:tcStyle>
        <a:tcBdr/>
        <a:fill>
          <a:solidFill>
            <a:srgbClr val="DCEACA"/>
          </a:solidFill>
        </a:fill>
      </a:tcStyle>
    </a:band1H>
    <a:band2H>
      <a:tcTxStyle b="off" i="off"/>
      <a:tcStyle>
        <a:tcBdr/>
      </a:tcStyle>
    </a:band2H>
    <a:band1V>
      <a:tcTxStyle b="off" i="off"/>
      <a:tcStyle>
        <a:tcBdr/>
        <a:fill>
          <a:solidFill>
            <a:srgbClr val="DCEACA"/>
          </a:solidFill>
        </a:fill>
      </a:tcStyle>
    </a:band1V>
    <a:band2V>
      <a:tcTxStyle b="off" i="off"/>
      <a:tcStyle>
        <a:tcBdr/>
      </a:tcStyle>
    </a:band2V>
    <a:lastCol>
      <a:tcTxStyle b="on" i="off">
        <a:font>
          <a:latin typeface="Times New Roman"/>
          <a:ea typeface="Times New Roman"/>
          <a:cs typeface="Times New Roman"/>
        </a:font>
        <a:schemeClr val="lt1"/>
      </a:tcTxStyle>
      <a:tcStyle>
        <a:tcBdr/>
        <a:fill>
          <a:solidFill>
            <a:schemeClr val="accent1"/>
          </a:solidFill>
        </a:fill>
      </a:tcStyle>
    </a:lastCol>
    <a:firstCol>
      <a:tcTxStyle b="on" i="off">
        <a:font>
          <a:latin typeface="Times New Roman"/>
          <a:ea typeface="Times New Roman"/>
          <a:cs typeface="Times New Roman"/>
        </a:font>
        <a:schemeClr val="lt1"/>
      </a:tcTxStyle>
      <a:tcStyle>
        <a:tcBdr/>
        <a:fill>
          <a:solidFill>
            <a:schemeClr val="accent1"/>
          </a:solidFill>
        </a:fill>
      </a:tcStyle>
    </a:firstCol>
    <a:lastRow>
      <a:tcTxStyle b="on" i="off">
        <a:font>
          <a:latin typeface="Times New Roman"/>
          <a:ea typeface="Times New Roman"/>
          <a:cs typeface="Times New Roman"/>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Times New Roman"/>
          <a:ea typeface="Times New Roman"/>
          <a:cs typeface="Times New Roman"/>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font" Target="fonts/font14.fntdata"/><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font" Target="fonts/font17.fntdata"/><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font" Target="fonts/font15.fntdata"/><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59" Type="http://schemas.openxmlformats.org/officeDocument/2006/relationships/font" Target="fonts/font18.fntdata"/><Relationship Id="rId20" Type="http://schemas.openxmlformats.org/officeDocument/2006/relationships/slide" Target="slides/slide19.xml"/><Relationship Id="rId41" Type="http://schemas.openxmlformats.org/officeDocument/2006/relationships/notesMaster" Target="notesMasters/notesMaster1.xml"/><Relationship Id="rId54" Type="http://schemas.openxmlformats.org/officeDocument/2006/relationships/font" Target="fonts/font13.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8.fntdata"/><Relationship Id="rId57" Type="http://schemas.openxmlformats.org/officeDocument/2006/relationships/font" Target="fonts/font16.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3.fntdata"/><Relationship Id="rId52" Type="http://schemas.openxmlformats.org/officeDocument/2006/relationships/font" Target="fonts/font11.fntdata"/><Relationship Id="rId60"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MY"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1" name="Google Shape;23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7" name="Google Shape;23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3" name="Google Shape;25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4" name="Google Shape;27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3" name="Google Shape;30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5" name="Google Shape;33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1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3" name="Google Shape;34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1" name="Google Shape;35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9" name="Google Shape;35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7" name="Google Shape;36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5" name="Google Shape;37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4" name="Google Shape;38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2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2" name="Google Shape;39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2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7" name="Google Shape;427;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6" name="Google Shape;446;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3" name="Google Shape;45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0" name="Google Shape;460;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7" name="Google Shape;467;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2" name="Google Shape;472;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3" name="Google Shape;1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1" name="Google Shape;491;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3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6" name="Google Shape;496;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4" name="Google Shape;504;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3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9" name="Google Shape;509;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p3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4" name="Google Shape;514;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3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0" name="Google Shape;520;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3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5" name="Google Shape;525;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3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1" name="Google Shape;531;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4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7" name="Google Shape;537;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4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8" name="Google Shape;578;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9" name="Google Shape;1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 name="Google Shape;17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4" name="Google Shape;22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6"/>
        <p:cNvGrpSpPr/>
        <p:nvPr/>
      </p:nvGrpSpPr>
      <p:grpSpPr>
        <a:xfrm>
          <a:off x="0" y="0"/>
          <a:ext cx="0" cy="0"/>
          <a:chOff x="0" y="0"/>
          <a:chExt cx="0" cy="0"/>
        </a:xfrm>
      </p:grpSpPr>
      <p:grpSp>
        <p:nvGrpSpPr>
          <p:cNvPr id="27" name="Google Shape;27;p2"/>
          <p:cNvGrpSpPr/>
          <p:nvPr/>
        </p:nvGrpSpPr>
        <p:grpSpPr>
          <a:xfrm>
            <a:off x="0" y="-8467"/>
            <a:ext cx="12192000" cy="6866467"/>
            <a:chOff x="0" y="-8467"/>
            <a:chExt cx="12192000" cy="6866467"/>
          </a:xfrm>
        </p:grpSpPr>
        <p:cxnSp>
          <p:nvCxnSpPr>
            <p:cNvPr id="28" name="Google Shape;28;p2"/>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29" name="Google Shape;29;p2"/>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30" name="Google Shape;30;p2"/>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1" name="Google Shape;31;p2"/>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2" name="Google Shape;32;p2"/>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34" name="Google Shape;34;p2"/>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35" name="Google Shape;35;p2"/>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6" name="Google Shape;36;p2"/>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rot="10800000">
              <a:off x="0" y="0"/>
              <a:ext cx="842596" cy="5666154"/>
            </a:xfrm>
            <a:prstGeom prst="triangle">
              <a:avLst>
                <a:gd name="adj" fmla="val 10000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2"/>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40" name="Google Shape;40;p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4"/>
        <p:cNvGrpSpPr/>
        <p:nvPr/>
      </p:nvGrpSpPr>
      <p:grpSpPr>
        <a:xfrm>
          <a:off x="0" y="0"/>
          <a:ext cx="0" cy="0"/>
          <a:chOff x="0" y="0"/>
          <a:chExt cx="0" cy="0"/>
        </a:xfrm>
      </p:grpSpPr>
      <p:sp>
        <p:nvSpPr>
          <p:cNvPr id="95" name="Google Shape;95;p11"/>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11"/>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97" name="Google Shape;97;p1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1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1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00"/>
        <p:cNvGrpSpPr/>
        <p:nvPr/>
      </p:nvGrpSpPr>
      <p:grpSpPr>
        <a:xfrm>
          <a:off x="0" y="0"/>
          <a:ext cx="0" cy="0"/>
          <a:chOff x="0" y="0"/>
          <a:chExt cx="0" cy="0"/>
        </a:xfrm>
      </p:grpSpPr>
      <p:sp>
        <p:nvSpPr>
          <p:cNvPr id="101" name="Google Shape;101;p12"/>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2"/>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3" name="Google Shape;103;p12"/>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4" name="Google Shape;104;p1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1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1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
        <p:nvSpPr>
          <p:cNvPr id="107" name="Google Shape;107;p12"/>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MY" sz="8000" b="0" i="0" u="none" strike="noStrike" cap="none">
                <a:solidFill>
                  <a:srgbClr val="BFE471"/>
                </a:solidFill>
                <a:latin typeface="Arial"/>
                <a:ea typeface="Arial"/>
                <a:cs typeface="Arial"/>
                <a:sym typeface="Arial"/>
              </a:rPr>
              <a:t>“</a:t>
            </a:r>
            <a:endParaRPr/>
          </a:p>
        </p:txBody>
      </p:sp>
      <p:sp>
        <p:nvSpPr>
          <p:cNvPr id="108" name="Google Shape;108;p12"/>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MY" sz="8000" b="0" i="0" u="none" strike="noStrike" cap="none">
                <a:solidFill>
                  <a:srgbClr val="BFE471"/>
                </a:solidFill>
                <a:latin typeface="Arial"/>
                <a:ea typeface="Arial"/>
                <a:cs typeface="Arial"/>
                <a:sym typeface="Arial"/>
              </a:rPr>
              <a:t>”</a:t>
            </a:r>
            <a:endParaRPr sz="1400" b="0" i="0" u="none" strike="noStrike" cap="none">
              <a:solidFill>
                <a:srgbClr val="BFE47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9"/>
        <p:cNvGrpSpPr/>
        <p:nvPr/>
      </p:nvGrpSpPr>
      <p:grpSpPr>
        <a:xfrm>
          <a:off x="0" y="0"/>
          <a:ext cx="0" cy="0"/>
          <a:chOff x="0" y="0"/>
          <a:chExt cx="0" cy="0"/>
        </a:xfrm>
      </p:grpSpPr>
      <p:sp>
        <p:nvSpPr>
          <p:cNvPr id="110" name="Google Shape;110;p13"/>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13"/>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2" name="Google Shape;112;p1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5"/>
        <p:cNvGrpSpPr/>
        <p:nvPr/>
      </p:nvGrpSpPr>
      <p:grpSpPr>
        <a:xfrm>
          <a:off x="0" y="0"/>
          <a:ext cx="0" cy="0"/>
          <a:chOff x="0" y="0"/>
          <a:chExt cx="0" cy="0"/>
        </a:xfrm>
      </p:grpSpPr>
      <p:sp>
        <p:nvSpPr>
          <p:cNvPr id="116" name="Google Shape;116;p14"/>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4"/>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8" name="Google Shape;118;p14"/>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9" name="Google Shape;119;p1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1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
        <p:nvSpPr>
          <p:cNvPr id="122" name="Google Shape;122;p14"/>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MY" sz="8000" b="0" i="0" u="none" strike="noStrike" cap="none">
                <a:solidFill>
                  <a:srgbClr val="BFE471"/>
                </a:solidFill>
                <a:latin typeface="Arial"/>
                <a:ea typeface="Arial"/>
                <a:cs typeface="Arial"/>
                <a:sym typeface="Arial"/>
              </a:rPr>
              <a:t>“</a:t>
            </a:r>
            <a:endParaRPr/>
          </a:p>
        </p:txBody>
      </p:sp>
      <p:sp>
        <p:nvSpPr>
          <p:cNvPr id="123" name="Google Shape;123;p14"/>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MY" sz="8000" b="0" i="0" u="none" strike="noStrike" cap="none">
                <a:solidFill>
                  <a:srgbClr val="BFE47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4"/>
        <p:cNvGrpSpPr/>
        <p:nvPr/>
      </p:nvGrpSpPr>
      <p:grpSpPr>
        <a:xfrm>
          <a:off x="0" y="0"/>
          <a:ext cx="0" cy="0"/>
          <a:chOff x="0" y="0"/>
          <a:chExt cx="0" cy="0"/>
        </a:xfrm>
      </p:grpSpPr>
      <p:sp>
        <p:nvSpPr>
          <p:cNvPr id="125" name="Google Shape;125;p15"/>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15"/>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7" name="Google Shape;127;p15"/>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28" name="Google Shape;128;p1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1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1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1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16"/>
          <p:cNvSpPr txBox="1">
            <a:spLocks noGrp="1"/>
          </p:cNvSpPr>
          <p:nvPr>
            <p:ph type="body" idx="1"/>
          </p:nvPr>
        </p:nvSpPr>
        <p:spPr>
          <a:xfrm rot="5400000">
            <a:off x="3035281"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1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1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1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17"/>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17"/>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0" name="Google Shape;140;p1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1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1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3"/>
        <p:cNvGrpSpPr/>
        <p:nvPr/>
      </p:nvGrpSpPr>
      <p:grpSpPr>
        <a:xfrm>
          <a:off x="0" y="0"/>
          <a:ext cx="0" cy="0"/>
          <a:chOff x="0" y="0"/>
          <a:chExt cx="0" cy="0"/>
        </a:xfrm>
      </p:grpSpPr>
      <p:sp>
        <p:nvSpPr>
          <p:cNvPr id="44" name="Google Shape;44;p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3"/>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 name="Google Shape;46;p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3"/>
        <p:cNvGrpSpPr/>
        <p:nvPr/>
      </p:nvGrpSpPr>
      <p:grpSpPr>
        <a:xfrm>
          <a:off x="0" y="0"/>
          <a:ext cx="0" cy="0"/>
          <a:chOff x="0" y="0"/>
          <a:chExt cx="0" cy="0"/>
        </a:xfrm>
      </p:grpSpPr>
      <p:sp>
        <p:nvSpPr>
          <p:cNvPr id="54" name="Google Shape;54;p5"/>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5"/>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56" name="Google Shape;56;p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9"/>
        <p:cNvGrpSpPr/>
        <p:nvPr/>
      </p:nvGrpSpPr>
      <p:grpSpPr>
        <a:xfrm>
          <a:off x="0" y="0"/>
          <a:ext cx="0" cy="0"/>
          <a:chOff x="0" y="0"/>
          <a:chExt cx="0" cy="0"/>
        </a:xfrm>
      </p:grpSpPr>
      <p:sp>
        <p:nvSpPr>
          <p:cNvPr id="60" name="Google Shape;60;p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6"/>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2" name="Google Shape;62;p6"/>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3" name="Google Shape;63;p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6"/>
        <p:cNvGrpSpPr/>
        <p:nvPr/>
      </p:nvGrpSpPr>
      <p:grpSpPr>
        <a:xfrm>
          <a:off x="0" y="0"/>
          <a:ext cx="0" cy="0"/>
          <a:chOff x="0" y="0"/>
          <a:chExt cx="0" cy="0"/>
        </a:xfrm>
      </p:grpSpPr>
      <p:sp>
        <p:nvSpPr>
          <p:cNvPr id="67" name="Google Shape;67;p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7"/>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9" name="Google Shape;69;p7"/>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70" name="Google Shape;70;p7"/>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71" name="Google Shape;71;p7"/>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72" name="Google Shape;72;p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5"/>
        <p:cNvGrpSpPr/>
        <p:nvPr/>
      </p:nvGrpSpPr>
      <p:grpSpPr>
        <a:xfrm>
          <a:off x="0" y="0"/>
          <a:ext cx="0" cy="0"/>
          <a:chOff x="0" y="0"/>
          <a:chExt cx="0" cy="0"/>
        </a:xfrm>
      </p:grpSpPr>
      <p:sp>
        <p:nvSpPr>
          <p:cNvPr id="76" name="Google Shape;76;p8"/>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9"/>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83" name="Google Shape;83;p9"/>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84" name="Google Shape;84;p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7"/>
        <p:cNvGrpSpPr/>
        <p:nvPr/>
      </p:nvGrpSpPr>
      <p:grpSpPr>
        <a:xfrm>
          <a:off x="0" y="0"/>
          <a:ext cx="0" cy="0"/>
          <a:chOff x="0" y="0"/>
          <a:chExt cx="0" cy="0"/>
        </a:xfrm>
      </p:grpSpPr>
      <p:sp>
        <p:nvSpPr>
          <p:cNvPr id="88" name="Google Shape;88;p10"/>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0"/>
          <p:cNvSpPr>
            <a:spLocks noGrp="1"/>
          </p:cNvSpPr>
          <p:nvPr>
            <p:ph type="pic" idx="2"/>
          </p:nvPr>
        </p:nvSpPr>
        <p:spPr>
          <a:xfrm>
            <a:off x="677334" y="609600"/>
            <a:ext cx="8596668" cy="3845718"/>
          </a:xfrm>
          <a:prstGeom prst="rect">
            <a:avLst/>
          </a:prstGeom>
          <a:noFill/>
          <a:ln>
            <a:noFill/>
          </a:ln>
        </p:spPr>
      </p:sp>
      <p:sp>
        <p:nvSpPr>
          <p:cNvPr id="90" name="Google Shape;90;p10"/>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1" name="Google Shape;91;p1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1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1"/>
          <p:cNvGrpSpPr/>
          <p:nvPr/>
        </p:nvGrpSpPr>
        <p:grpSpPr>
          <a:xfrm>
            <a:off x="0" y="-8467"/>
            <a:ext cx="12192000" cy="6866467"/>
            <a:chOff x="0" y="-8467"/>
            <a:chExt cx="12192000" cy="6866467"/>
          </a:xfrm>
        </p:grpSpPr>
        <p:cxnSp>
          <p:nvCxnSpPr>
            <p:cNvPr id="11" name="Google Shape;11;p1"/>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1"/>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1"/>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1"/>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1"/>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7" name="Google Shape;17;p1"/>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8" name="Google Shape;18;p1"/>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1"/>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1"/>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1"/>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 name="Google Shape;24;p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 name="Google Shape;25;p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1pPr>
            <a:lvl2pPr marL="0" marR="0" lvl="1"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2pPr>
            <a:lvl3pPr marL="0" marR="0" lvl="2"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3pPr>
            <a:lvl4pPr marL="0" marR="0" lvl="3"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4pPr>
            <a:lvl5pPr marL="0" marR="0" lvl="4"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5pPr>
            <a:lvl6pPr marL="0" marR="0" lvl="5"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6pPr>
            <a:lvl7pPr marL="0" marR="0" lvl="6"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7pPr>
            <a:lvl8pPr marL="0" marR="0" lvl="7"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8pPr>
            <a:lvl9pPr marL="0" marR="0" lvl="8"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8"/>
          <p:cNvSpPr txBox="1"/>
          <p:nvPr/>
        </p:nvSpPr>
        <p:spPr>
          <a:xfrm>
            <a:off x="941696" y="464024"/>
            <a:ext cx="4490113"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600" b="1" i="0" u="none" strike="noStrike" cap="none">
                <a:solidFill>
                  <a:srgbClr val="000000"/>
                </a:solidFill>
                <a:latin typeface="Arial Rounded"/>
                <a:ea typeface="Arial Rounded"/>
                <a:cs typeface="Arial Rounded"/>
                <a:sym typeface="Arial Rounded"/>
              </a:rPr>
              <a:t>TRAINING of CORE TRAINERS </a:t>
            </a:r>
            <a:endParaRPr sz="1600" b="1" i="0" u="none" strike="noStrike" cap="none">
              <a:solidFill>
                <a:srgbClr val="000000"/>
              </a:solidFill>
              <a:latin typeface="Arial Rounded"/>
              <a:ea typeface="Arial Rounded"/>
              <a:cs typeface="Arial Rounded"/>
              <a:sym typeface="Arial Rounded"/>
            </a:endParaRPr>
          </a:p>
          <a:p>
            <a:pPr marL="0" marR="0" lvl="0" indent="0" algn="l" rtl="0">
              <a:lnSpc>
                <a:spcPct val="100000"/>
              </a:lnSpc>
              <a:spcBef>
                <a:spcPts val="0"/>
              </a:spcBef>
              <a:spcAft>
                <a:spcPts val="0"/>
              </a:spcAft>
              <a:buNone/>
            </a:pPr>
            <a:endParaRPr sz="1400" b="1" i="0" u="none" strike="noStrike" cap="none">
              <a:solidFill>
                <a:srgbClr val="000000"/>
              </a:solidFill>
              <a:latin typeface="Arial Rounded"/>
              <a:ea typeface="Arial Rounded"/>
              <a:cs typeface="Arial Rounded"/>
              <a:sym typeface="Arial Rounded"/>
            </a:endParaRPr>
          </a:p>
        </p:txBody>
      </p:sp>
      <p:sp>
        <p:nvSpPr>
          <p:cNvPr id="148" name="Google Shape;148;p18"/>
          <p:cNvSpPr txBox="1"/>
          <p:nvPr/>
        </p:nvSpPr>
        <p:spPr>
          <a:xfrm>
            <a:off x="941696" y="1072728"/>
            <a:ext cx="5868537"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2400" b="1" i="0" u="none" strike="noStrike" cap="none">
                <a:solidFill>
                  <a:srgbClr val="000000"/>
                </a:solidFill>
                <a:latin typeface="Arial Rounded"/>
                <a:ea typeface="Arial Rounded"/>
                <a:cs typeface="Arial Rounded"/>
                <a:sym typeface="Arial Rounded"/>
              </a:rPr>
              <a:t>CLINICAL PRACTICE GUIDELINES</a:t>
            </a:r>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49" name="Google Shape;149;p18"/>
          <p:cNvSpPr txBox="1"/>
          <p:nvPr/>
        </p:nvSpPr>
        <p:spPr>
          <a:xfrm>
            <a:off x="118280" y="2064620"/>
            <a:ext cx="11955440" cy="160043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MY" sz="4000" b="1" i="0" u="none" strike="noStrike" cap="none">
                <a:solidFill>
                  <a:srgbClr val="000000"/>
                </a:solidFill>
                <a:latin typeface="Arial Rounded"/>
                <a:ea typeface="Arial Rounded"/>
                <a:cs typeface="Arial Rounded"/>
                <a:sym typeface="Arial Rounded"/>
              </a:rPr>
              <a:t>MANAGEMENT of EARLY CHILDHOOD CARIES</a:t>
            </a:r>
            <a:endParaRPr/>
          </a:p>
          <a:p>
            <a:pPr marL="0" marR="0" lvl="0" indent="0" algn="ctr" rtl="0">
              <a:lnSpc>
                <a:spcPct val="100000"/>
              </a:lnSpc>
              <a:spcBef>
                <a:spcPts val="0"/>
              </a:spcBef>
              <a:spcAft>
                <a:spcPts val="0"/>
              </a:spcAft>
              <a:buNone/>
            </a:pPr>
            <a:r>
              <a:rPr lang="en-MY" sz="4000" b="1" i="0" u="none" strike="noStrike" cap="none">
                <a:solidFill>
                  <a:srgbClr val="000000"/>
                </a:solidFill>
                <a:latin typeface="Arial Rounded"/>
                <a:ea typeface="Arial Rounded"/>
                <a:cs typeface="Arial Rounded"/>
                <a:sym typeface="Arial Rounded"/>
              </a:rPr>
              <a:t>(3</a:t>
            </a:r>
            <a:r>
              <a:rPr lang="en-MY" sz="4000" b="1" i="0" u="none" strike="noStrike" cap="none" baseline="30000">
                <a:solidFill>
                  <a:srgbClr val="000000"/>
                </a:solidFill>
                <a:latin typeface="Arial Rounded"/>
                <a:ea typeface="Arial Rounded"/>
                <a:cs typeface="Arial Rounded"/>
                <a:sym typeface="Arial Rounded"/>
              </a:rPr>
              <a:t>RD</a:t>
            </a:r>
            <a:r>
              <a:rPr lang="en-MY" sz="4000" b="1" i="0" u="none" strike="noStrike" cap="none">
                <a:solidFill>
                  <a:srgbClr val="000000"/>
                </a:solidFill>
                <a:latin typeface="Arial Rounded"/>
                <a:ea typeface="Arial Rounded"/>
                <a:cs typeface="Arial Rounded"/>
                <a:sym typeface="Arial Rounded"/>
              </a:rPr>
              <a:t> EDITION) </a:t>
            </a:r>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50" name="Google Shape;150;p18"/>
          <p:cNvPicPr preferRelativeResize="0"/>
          <p:nvPr/>
        </p:nvPicPr>
        <p:blipFill rotWithShape="1">
          <a:blip r:embed="rId3">
            <a:alphaModFix/>
          </a:blip>
          <a:srcRect/>
          <a:stretch/>
        </p:blipFill>
        <p:spPr>
          <a:xfrm>
            <a:off x="259307" y="4458428"/>
            <a:ext cx="1897039" cy="1897039"/>
          </a:xfrm>
          <a:prstGeom prst="rect">
            <a:avLst/>
          </a:prstGeom>
          <a:noFill/>
          <a:ln>
            <a:noFill/>
          </a:ln>
        </p:spPr>
      </p:pic>
      <p:pic>
        <p:nvPicPr>
          <p:cNvPr id="151" name="Google Shape;151;p18"/>
          <p:cNvPicPr preferRelativeResize="0"/>
          <p:nvPr/>
        </p:nvPicPr>
        <p:blipFill rotWithShape="1">
          <a:blip r:embed="rId4">
            <a:alphaModFix/>
          </a:blip>
          <a:srcRect l="4483" t="8839" r="3523" b="9537"/>
          <a:stretch/>
        </p:blipFill>
        <p:spPr>
          <a:xfrm>
            <a:off x="7895230" y="85792"/>
            <a:ext cx="3937379" cy="1963081"/>
          </a:xfrm>
          <a:prstGeom prst="rect">
            <a:avLst/>
          </a:prstGeom>
          <a:noFill/>
          <a:ln>
            <a:noFill/>
          </a:ln>
        </p:spPr>
      </p:pic>
      <p:sp>
        <p:nvSpPr>
          <p:cNvPr id="152" name="Google Shape;152;p18"/>
          <p:cNvSpPr/>
          <p:nvPr/>
        </p:nvSpPr>
        <p:spPr>
          <a:xfrm>
            <a:off x="2292823" y="3812097"/>
            <a:ext cx="7956646" cy="129266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MY" sz="2400" b="1" i="0" u="none" strike="noStrike" cap="none">
                <a:solidFill>
                  <a:srgbClr val="000000"/>
                </a:solidFill>
                <a:latin typeface="Arial"/>
                <a:ea typeface="Arial"/>
                <a:cs typeface="Arial"/>
                <a:sym typeface="Arial"/>
              </a:rPr>
              <a:t>Professor Dr. Shanthini Devi Subramaniam</a:t>
            </a:r>
            <a:endParaRPr sz="2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MY" sz="1800" b="0" i="0" u="none" strike="noStrike" cap="none">
                <a:solidFill>
                  <a:srgbClr val="000000"/>
                </a:solidFill>
                <a:latin typeface="Arial"/>
                <a:ea typeface="Arial"/>
                <a:cs typeface="Arial"/>
                <a:sym typeface="Arial"/>
              </a:rPr>
              <a:t>Faculty of Dentistry Mahsa University, Selangor </a:t>
            </a:r>
            <a:endParaRPr/>
          </a:p>
          <a:p>
            <a:pPr marL="0" marR="0" lvl="0" indent="0" algn="l" rtl="0">
              <a:lnSpc>
                <a:spcPct val="100000"/>
              </a:lnSpc>
              <a:spcBef>
                <a:spcPts val="0"/>
              </a:spcBef>
              <a:spcAft>
                <a:spcPts val="0"/>
              </a:spcAft>
              <a:buNone/>
            </a:pPr>
            <a:r>
              <a:rPr lang="en-MY" sz="1800" b="0" i="0" u="none" strike="noStrike" cap="none">
                <a:solidFill>
                  <a:srgbClr val="000000"/>
                </a:solidFill>
                <a:latin typeface="Arial"/>
                <a:ea typeface="Arial"/>
                <a:cs typeface="Arial"/>
                <a:sym typeface="Arial"/>
              </a:rPr>
              <a:t>Former Consultant Paediatric Dental Specialist at Hospital Sultan Idris Shah, Serdang Selangor </a:t>
            </a:r>
            <a:endParaRPr sz="1800" b="0" i="0" u="none" strike="noStrike" cap="none">
              <a:solidFill>
                <a:srgbClr val="000000"/>
              </a:solidFill>
              <a:latin typeface="Arial"/>
              <a:ea typeface="Arial"/>
              <a:cs typeface="Arial"/>
              <a:sym typeface="Arial"/>
            </a:endParaRPr>
          </a:p>
        </p:txBody>
      </p:sp>
      <p:sp>
        <p:nvSpPr>
          <p:cNvPr id="153" name="Google Shape;153;p18"/>
          <p:cNvSpPr/>
          <p:nvPr/>
        </p:nvSpPr>
        <p:spPr>
          <a:xfrm>
            <a:off x="2292822" y="5511876"/>
            <a:ext cx="7683691" cy="646331"/>
          </a:xfrm>
          <a:prstGeom prst="rect">
            <a:avLst/>
          </a:prstGeom>
          <a:noFill/>
          <a:ln>
            <a:noFill/>
          </a:ln>
        </p:spPr>
        <p:txBody>
          <a:bodyPr spcFirstLastPara="1" wrap="square" lIns="91425" tIns="45700" rIns="91425" bIns="45700" anchor="t" anchorCtr="0">
            <a:noAutofit/>
          </a:bodyPr>
          <a:lstStyle/>
          <a:p>
            <a:pPr marL="285750" marR="0" lvl="0" indent="-285750" algn="l" rtl="0">
              <a:lnSpc>
                <a:spcPct val="100000"/>
              </a:lnSpc>
              <a:spcBef>
                <a:spcPts val="0"/>
              </a:spcBef>
              <a:spcAft>
                <a:spcPts val="0"/>
              </a:spcAft>
              <a:buClr>
                <a:srgbClr val="000000"/>
              </a:buClr>
              <a:buSzPts val="1800"/>
              <a:buFont typeface="Arial"/>
              <a:buChar char="•"/>
            </a:pPr>
            <a:r>
              <a:rPr lang="en-MY" sz="1800" b="1" i="0" u="none" strike="noStrike" cap="none">
                <a:solidFill>
                  <a:srgbClr val="000000"/>
                </a:solidFill>
                <a:latin typeface="Arial Rounded"/>
                <a:ea typeface="Arial Rounded"/>
                <a:cs typeface="Arial Rounded"/>
                <a:sym typeface="Arial Rounded"/>
              </a:rPr>
              <a:t>Lecture 1 :  An Overview of Clinical Features, Risk Factors and 	         `                     Diagnosis of Early Childhood Caries </a:t>
            </a:r>
            <a:endParaRPr sz="1800" b="1" i="0" u="none" strike="noStrike" cap="none">
              <a:solidFill>
                <a:srgbClr val="000000"/>
              </a:solidFill>
              <a:latin typeface="Arial Rounded"/>
              <a:ea typeface="Arial Rounded"/>
              <a:cs typeface="Arial Rounded"/>
              <a:sym typeface="Arial Rounded"/>
            </a:endParaRPr>
          </a:p>
        </p:txBody>
      </p:sp>
      <p:pic>
        <p:nvPicPr>
          <p:cNvPr id="154" name="Google Shape;154;p18"/>
          <p:cNvPicPr preferRelativeResize="0"/>
          <p:nvPr/>
        </p:nvPicPr>
        <p:blipFill rotWithShape="1">
          <a:blip r:embed="rId5">
            <a:alphaModFix/>
          </a:blip>
          <a:srcRect/>
          <a:stretch/>
        </p:blipFill>
        <p:spPr>
          <a:xfrm>
            <a:off x="10112991" y="4078150"/>
            <a:ext cx="1719618" cy="2657593"/>
          </a:xfrm>
          <a:prstGeom prst="rect">
            <a:avLst/>
          </a:prstGeom>
          <a:noFill/>
          <a:ln w="76200" cap="flat" cmpd="sng">
            <a:solidFill>
              <a:srgbClr val="486112"/>
            </a:solidFill>
            <a:prstDash val="solid"/>
            <a:round/>
            <a:headEnd type="none" w="sm" len="sm"/>
            <a:tailEnd type="none" w="sm" len="sm"/>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7"/>
          <p:cNvSpPr txBox="1">
            <a:spLocks noGrp="1"/>
          </p:cNvSpPr>
          <p:nvPr>
            <p:ph type="title"/>
          </p:nvPr>
        </p:nvSpPr>
        <p:spPr>
          <a:xfrm>
            <a:off x="1847528" y="0"/>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4400"/>
              <a:buFont typeface="Stardos Stencil"/>
              <a:buNone/>
            </a:pPr>
            <a:r>
              <a:rPr lang="en-MY">
                <a:solidFill>
                  <a:srgbClr val="2A5010"/>
                </a:solidFill>
                <a:latin typeface="Stardos Stencil"/>
                <a:ea typeface="Stardos Stencil"/>
                <a:cs typeface="Stardos Stencil"/>
                <a:sym typeface="Stardos Stencil"/>
              </a:rPr>
              <a:t>Definition of S-ECC</a:t>
            </a:r>
            <a:endParaRPr>
              <a:solidFill>
                <a:srgbClr val="2A5010"/>
              </a:solidFill>
            </a:endParaRPr>
          </a:p>
        </p:txBody>
      </p:sp>
      <p:graphicFrame>
        <p:nvGraphicFramePr>
          <p:cNvPr id="234" name="Google Shape;234;p27"/>
          <p:cNvGraphicFramePr/>
          <p:nvPr/>
        </p:nvGraphicFramePr>
        <p:xfrm>
          <a:off x="1981200" y="1268760"/>
          <a:ext cx="3000000" cy="3000000"/>
        </p:xfrm>
        <a:graphic>
          <a:graphicData uri="http://schemas.openxmlformats.org/drawingml/2006/table">
            <a:tbl>
              <a:tblPr firstRow="1" bandRow="1">
                <a:noFill/>
                <a:tableStyleId>{6CBAB1D3-CA83-4916-AB1E-52454B0D4B39}</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50">
                <a:tc>
                  <a:txBody>
                    <a:bodyPr/>
                    <a:lstStyle/>
                    <a:p>
                      <a:pPr marL="0" marR="0" lvl="0" indent="0" algn="ctr" rtl="0">
                        <a:lnSpc>
                          <a:spcPct val="100000"/>
                        </a:lnSpc>
                        <a:spcBef>
                          <a:spcPts val="0"/>
                        </a:spcBef>
                        <a:spcAft>
                          <a:spcPts val="0"/>
                        </a:spcAft>
                        <a:buClr>
                          <a:schemeClr val="dk1"/>
                        </a:buClr>
                        <a:buSzPts val="1800"/>
                        <a:buFont typeface="Times New Roman"/>
                        <a:buNone/>
                      </a:pPr>
                      <a:r>
                        <a:rPr lang="en-MY" sz="1800" u="none" strike="noStrike" cap="none"/>
                        <a:t>AGE</a:t>
                      </a:r>
                      <a:endParaRPr sz="1800" u="none" strike="noStrike" cap="none"/>
                    </a:p>
                    <a:p>
                      <a:pPr marL="0" marR="0" lvl="0" indent="0" algn="l" rtl="0">
                        <a:spcBef>
                          <a:spcPts val="0"/>
                        </a:spcBef>
                        <a:spcAft>
                          <a:spcPts val="0"/>
                        </a:spcAft>
                        <a:buClr>
                          <a:schemeClr val="dk1"/>
                        </a:buClr>
                        <a:buSzPts val="1800"/>
                        <a:buFont typeface="Trebuchet MS"/>
                        <a:buNone/>
                      </a:pPr>
                      <a:endParaRPr sz="1800" u="none" strike="noStrike" cap="none"/>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Times New Roman"/>
                        <a:buNone/>
                      </a:pPr>
                      <a:r>
                        <a:rPr lang="en-MY" sz="1800" u="none" strike="noStrike" cap="none"/>
                        <a:t>dmf</a:t>
                      </a:r>
                      <a:endParaRPr sz="1800" u="none" strike="noStrike" cap="none"/>
                    </a:p>
                    <a:p>
                      <a:pPr marL="0" marR="0" lvl="0" indent="0" algn="l" rtl="0">
                        <a:spcBef>
                          <a:spcPts val="0"/>
                        </a:spcBef>
                        <a:spcAft>
                          <a:spcPts val="0"/>
                        </a:spcAft>
                        <a:buClr>
                          <a:schemeClr val="dk1"/>
                        </a:buClr>
                        <a:buSzPts val="1800"/>
                        <a:buFont typeface="Trebuchet MS"/>
                        <a:buNone/>
                      </a:pPr>
                      <a:endParaRPr sz="18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Clr>
                          <a:schemeClr val="dk1"/>
                        </a:buClr>
                        <a:buSzPts val="2800"/>
                        <a:buFont typeface="Times New Roman"/>
                        <a:buNone/>
                      </a:pPr>
                      <a:r>
                        <a:rPr lang="en-MY" sz="2800" u="none" strike="noStrike" cap="none">
                          <a:latin typeface="Times New Roman"/>
                          <a:ea typeface="Times New Roman"/>
                          <a:cs typeface="Times New Roman"/>
                          <a:sym typeface="Times New Roman"/>
                        </a:rPr>
                        <a:t>&lt;3 years</a:t>
                      </a:r>
                      <a:endParaRPr sz="1800" u="none" strike="noStrike" cap="none"/>
                    </a:p>
                  </a:txBody>
                  <a:tcPr marL="91450" marR="91450" marT="45725" marB="45725"/>
                </a:tc>
                <a:tc>
                  <a:txBody>
                    <a:bodyPr/>
                    <a:lstStyle/>
                    <a:p>
                      <a:pPr marL="0" marR="0" lvl="0" indent="0" algn="ctr" rtl="0">
                        <a:spcBef>
                          <a:spcPts val="0"/>
                        </a:spcBef>
                        <a:spcAft>
                          <a:spcPts val="0"/>
                        </a:spcAft>
                        <a:buClr>
                          <a:schemeClr val="dk1"/>
                        </a:buClr>
                        <a:buSzPts val="2800"/>
                        <a:buFont typeface="Times New Roman"/>
                        <a:buNone/>
                      </a:pPr>
                      <a:r>
                        <a:rPr lang="en-MY" sz="2800" u="none" strike="noStrike" cap="none">
                          <a:latin typeface="Times New Roman"/>
                          <a:ea typeface="Times New Roman"/>
                          <a:cs typeface="Times New Roman"/>
                          <a:sym typeface="Times New Roman"/>
                        </a:rPr>
                        <a:t>Any signs of smooth surface caries </a:t>
                      </a:r>
                      <a:endParaRPr sz="1800"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Clr>
                          <a:schemeClr val="dk1"/>
                        </a:buClr>
                        <a:buSzPts val="2800"/>
                        <a:buFont typeface="Times New Roman"/>
                        <a:buNone/>
                      </a:pPr>
                      <a:r>
                        <a:rPr lang="en-MY" sz="2800" u="none" strike="noStrike" cap="none">
                          <a:latin typeface="Times New Roman"/>
                          <a:ea typeface="Times New Roman"/>
                          <a:cs typeface="Times New Roman"/>
                          <a:sym typeface="Times New Roman"/>
                        </a:rPr>
                        <a:t>3 years</a:t>
                      </a:r>
                      <a:endParaRPr sz="1800" u="none" strike="noStrike" cap="none"/>
                    </a:p>
                  </a:txBody>
                  <a:tcPr marL="91450" marR="91450" marT="45725" marB="45725"/>
                </a:tc>
                <a:tc>
                  <a:txBody>
                    <a:bodyPr/>
                    <a:lstStyle/>
                    <a:p>
                      <a:pPr marL="0" marR="0" lvl="0" indent="0" algn="ctr" rtl="0">
                        <a:spcBef>
                          <a:spcPts val="0"/>
                        </a:spcBef>
                        <a:spcAft>
                          <a:spcPts val="0"/>
                        </a:spcAft>
                        <a:buClr>
                          <a:schemeClr val="dk1"/>
                        </a:buClr>
                        <a:buSzPts val="2800"/>
                        <a:buFont typeface="Calibri"/>
                        <a:buNone/>
                      </a:pPr>
                      <a:r>
                        <a:rPr lang="en-MY" sz="2800" u="none" strike="noStrike" cap="none">
                          <a:latin typeface="Calibri"/>
                          <a:ea typeface="Calibri"/>
                          <a:cs typeface="Calibri"/>
                          <a:sym typeface="Calibri"/>
                        </a:rPr>
                        <a:t>≥</a:t>
                      </a:r>
                      <a:r>
                        <a:rPr lang="en-MY" sz="2800" u="none" strike="noStrike" cap="none">
                          <a:latin typeface="Times New Roman"/>
                          <a:ea typeface="Times New Roman"/>
                          <a:cs typeface="Times New Roman"/>
                          <a:sym typeface="Times New Roman"/>
                        </a:rPr>
                        <a:t>dmf 4</a:t>
                      </a:r>
                      <a:endParaRPr sz="2800" u="none" strike="noStrike" cap="none">
                        <a:latin typeface="Times New Roman"/>
                        <a:ea typeface="Times New Roman"/>
                        <a:cs typeface="Times New Roman"/>
                        <a:sym typeface="Times New Roman"/>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ctr" rtl="0">
                        <a:spcBef>
                          <a:spcPts val="0"/>
                        </a:spcBef>
                        <a:spcAft>
                          <a:spcPts val="0"/>
                        </a:spcAft>
                        <a:buClr>
                          <a:schemeClr val="dk1"/>
                        </a:buClr>
                        <a:buSzPts val="2800"/>
                        <a:buFont typeface="Times New Roman"/>
                        <a:buNone/>
                      </a:pPr>
                      <a:r>
                        <a:rPr lang="en-MY" sz="2800" u="none" strike="noStrike" cap="none">
                          <a:latin typeface="Times New Roman"/>
                          <a:ea typeface="Times New Roman"/>
                          <a:cs typeface="Times New Roman"/>
                          <a:sym typeface="Times New Roman"/>
                        </a:rPr>
                        <a:t>4 years</a:t>
                      </a:r>
                      <a:endParaRPr sz="1800" u="none" strike="noStrike" cap="none"/>
                    </a:p>
                  </a:txBody>
                  <a:tcPr marL="91450" marR="91450" marT="45725" marB="45725"/>
                </a:tc>
                <a:tc>
                  <a:txBody>
                    <a:bodyPr/>
                    <a:lstStyle/>
                    <a:p>
                      <a:pPr marL="0" marR="0" lvl="0" indent="0" algn="ctr" rtl="0">
                        <a:spcBef>
                          <a:spcPts val="0"/>
                        </a:spcBef>
                        <a:spcAft>
                          <a:spcPts val="0"/>
                        </a:spcAft>
                        <a:buClr>
                          <a:schemeClr val="dk1"/>
                        </a:buClr>
                        <a:buSzPts val="2800"/>
                        <a:buFont typeface="Calibri"/>
                        <a:buNone/>
                      </a:pPr>
                      <a:r>
                        <a:rPr lang="en-MY" sz="2800" u="none" strike="noStrike" cap="none">
                          <a:latin typeface="Calibri"/>
                          <a:ea typeface="Calibri"/>
                          <a:cs typeface="Calibri"/>
                          <a:sym typeface="Calibri"/>
                        </a:rPr>
                        <a:t>≥</a:t>
                      </a:r>
                      <a:r>
                        <a:rPr lang="en-MY" sz="2800" u="none" strike="noStrike" cap="none">
                          <a:latin typeface="Times New Roman"/>
                          <a:ea typeface="Times New Roman"/>
                          <a:cs typeface="Times New Roman"/>
                          <a:sym typeface="Times New Roman"/>
                        </a:rPr>
                        <a:t> dmf 5</a:t>
                      </a:r>
                      <a:endParaRPr sz="2800" u="none" strike="noStrike" cap="none">
                        <a:latin typeface="Times New Roman"/>
                        <a:ea typeface="Times New Roman"/>
                        <a:cs typeface="Times New Roman"/>
                        <a:sym typeface="Times New Roman"/>
                      </a:endParaRPr>
                    </a:p>
                  </a:txBody>
                  <a:tcPr marL="91450" marR="91450" marT="45725" marB="45725"/>
                </a:tc>
                <a:extLst>
                  <a:ext uri="{0D108BD9-81ED-4DB2-BD59-A6C34878D82A}">
                    <a16:rowId xmlns:a16="http://schemas.microsoft.com/office/drawing/2014/main" val="10003"/>
                  </a:ext>
                </a:extLst>
              </a:tr>
              <a:tr h="370850">
                <a:tc>
                  <a:txBody>
                    <a:bodyPr/>
                    <a:lstStyle/>
                    <a:p>
                      <a:pPr marL="0" marR="0" lvl="0" indent="0" algn="ctr" rtl="0">
                        <a:spcBef>
                          <a:spcPts val="0"/>
                        </a:spcBef>
                        <a:spcAft>
                          <a:spcPts val="0"/>
                        </a:spcAft>
                        <a:buClr>
                          <a:schemeClr val="dk1"/>
                        </a:buClr>
                        <a:buSzPts val="2800"/>
                        <a:buFont typeface="Times New Roman"/>
                        <a:buNone/>
                      </a:pPr>
                      <a:r>
                        <a:rPr lang="en-MY" sz="2800" u="none" strike="noStrike" cap="none">
                          <a:latin typeface="Times New Roman"/>
                          <a:ea typeface="Times New Roman"/>
                          <a:cs typeface="Times New Roman"/>
                          <a:sym typeface="Times New Roman"/>
                        </a:rPr>
                        <a:t>5 years</a:t>
                      </a:r>
                      <a:endParaRPr sz="1800" u="none" strike="noStrike" cap="none"/>
                    </a:p>
                  </a:txBody>
                  <a:tcPr marL="91450" marR="91450" marT="45725" marB="45725"/>
                </a:tc>
                <a:tc>
                  <a:txBody>
                    <a:bodyPr/>
                    <a:lstStyle/>
                    <a:p>
                      <a:pPr marL="0" marR="0" lvl="0" indent="0" algn="ctr" rtl="0">
                        <a:spcBef>
                          <a:spcPts val="0"/>
                        </a:spcBef>
                        <a:spcAft>
                          <a:spcPts val="0"/>
                        </a:spcAft>
                        <a:buClr>
                          <a:schemeClr val="dk1"/>
                        </a:buClr>
                        <a:buSzPts val="2800"/>
                        <a:buFont typeface="Times New Roman"/>
                        <a:buNone/>
                      </a:pPr>
                      <a:r>
                        <a:rPr lang="en-MY" sz="2800" u="none" strike="noStrike" cap="none">
                          <a:latin typeface="Times New Roman"/>
                          <a:ea typeface="Times New Roman"/>
                          <a:cs typeface="Times New Roman"/>
                          <a:sym typeface="Times New Roman"/>
                        </a:rPr>
                        <a:t>≥dmf 6</a:t>
                      </a:r>
                      <a:endParaRPr sz="2800" u="none" strike="noStrike" cap="none">
                        <a:latin typeface="Times New Roman"/>
                        <a:ea typeface="Times New Roman"/>
                        <a:cs typeface="Times New Roman"/>
                        <a:sym typeface="Times New Roman"/>
                      </a:endParaRPr>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8"/>
          <p:cNvSpPr txBox="1">
            <a:spLocks noGrp="1"/>
          </p:cNvSpPr>
          <p:nvPr>
            <p:ph type="title"/>
          </p:nvPr>
        </p:nvSpPr>
        <p:spPr>
          <a:xfrm>
            <a:off x="1952188" y="44624"/>
            <a:ext cx="7888229" cy="100811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600"/>
              <a:buFont typeface="Stardos Stencil"/>
              <a:buNone/>
            </a:pPr>
            <a:r>
              <a:rPr lang="en-MY">
                <a:solidFill>
                  <a:srgbClr val="2A5010"/>
                </a:solidFill>
                <a:latin typeface="Stardos Stencil"/>
                <a:ea typeface="Stardos Stencil"/>
                <a:cs typeface="Stardos Stencil"/>
                <a:sym typeface="Stardos Stencil"/>
              </a:rPr>
              <a:t>Clinical Presentation</a:t>
            </a:r>
            <a:endParaRPr>
              <a:solidFill>
                <a:srgbClr val="2A5010"/>
              </a:solidFill>
            </a:endParaRPr>
          </a:p>
        </p:txBody>
      </p:sp>
      <p:grpSp>
        <p:nvGrpSpPr>
          <p:cNvPr id="240" name="Google Shape;240;p28"/>
          <p:cNvGrpSpPr/>
          <p:nvPr/>
        </p:nvGrpSpPr>
        <p:grpSpPr>
          <a:xfrm>
            <a:off x="-275492" y="1716563"/>
            <a:ext cx="6659335" cy="4130784"/>
            <a:chOff x="111050" y="142872"/>
            <a:chExt cx="6659335" cy="4130784"/>
          </a:xfrm>
        </p:grpSpPr>
        <p:sp>
          <p:nvSpPr>
            <p:cNvPr id="241" name="Google Shape;241;p28"/>
            <p:cNvSpPr/>
            <p:nvPr/>
          </p:nvSpPr>
          <p:spPr>
            <a:xfrm>
              <a:off x="951538" y="142872"/>
              <a:ext cx="5345952" cy="1892585"/>
            </a:xfrm>
            <a:custGeom>
              <a:avLst/>
              <a:gdLst/>
              <a:ahLst/>
              <a:cxnLst/>
              <a:rect l="l" t="t" r="r" b="b"/>
              <a:pathLst>
                <a:path w="120000" h="120000" extrusionOk="0">
                  <a:moveTo>
                    <a:pt x="2978" y="60000"/>
                  </a:moveTo>
                  <a:lnTo>
                    <a:pt x="2978" y="60000"/>
                  </a:lnTo>
                  <a:cubicBezTo>
                    <a:pt x="2978" y="31990"/>
                    <a:pt x="27683" y="9097"/>
                    <a:pt x="58635" y="8427"/>
                  </a:cubicBezTo>
                  <a:cubicBezTo>
                    <a:pt x="89587" y="7756"/>
                    <a:pt x="115475" y="29553"/>
                    <a:pt x="116957" y="57531"/>
                  </a:cubicBezTo>
                  <a:cubicBezTo>
                    <a:pt x="118438" y="85510"/>
                    <a:pt x="94972" y="109445"/>
                    <a:pt x="64091" y="111455"/>
                  </a:cubicBezTo>
                  <a:lnTo>
                    <a:pt x="63882" y="119826"/>
                  </a:lnTo>
                  <a:lnTo>
                    <a:pt x="58875" y="104990"/>
                  </a:lnTo>
                  <a:lnTo>
                    <a:pt x="64630" y="89901"/>
                  </a:lnTo>
                  <a:lnTo>
                    <a:pt x="64420" y="98275"/>
                  </a:lnTo>
                  <a:lnTo>
                    <a:pt x="64420" y="98275"/>
                  </a:lnTo>
                  <a:cubicBezTo>
                    <a:pt x="92661" y="96519"/>
                    <a:pt x="113871" y="78596"/>
                    <a:pt x="112274" y="57837"/>
                  </a:cubicBezTo>
                  <a:cubicBezTo>
                    <a:pt x="110678" y="37077"/>
                    <a:pt x="86855" y="21017"/>
                    <a:pt x="58525" y="21603"/>
                  </a:cubicBezTo>
                  <a:cubicBezTo>
                    <a:pt x="30194" y="22189"/>
                    <a:pt x="7643" y="39207"/>
                    <a:pt x="7643" y="60000"/>
                  </a:cubicBezTo>
                  <a:close/>
                </a:path>
              </a:pathLst>
            </a:custGeom>
            <a:solidFill>
              <a:schemeClr val="lt1"/>
            </a:solidFill>
            <a:ln w="25400" cap="flat" cmpd="sng">
              <a:solidFill>
                <a:srgbClr val="665D5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42" name="Google Shape;242;p28"/>
            <p:cNvSpPr/>
            <p:nvPr/>
          </p:nvSpPr>
          <p:spPr>
            <a:xfrm>
              <a:off x="1991010" y="704076"/>
              <a:ext cx="2853271" cy="57764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43" name="Google Shape;243;p28"/>
            <p:cNvSpPr txBox="1"/>
            <p:nvPr/>
          </p:nvSpPr>
          <p:spPr>
            <a:xfrm>
              <a:off x="1991010" y="704076"/>
              <a:ext cx="2853271" cy="577648"/>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None/>
              </a:pPr>
              <a:r>
                <a:rPr lang="en-MY" sz="1600" b="1" i="0" u="none" strike="noStrike" cap="none">
                  <a:solidFill>
                    <a:srgbClr val="002060"/>
                  </a:solidFill>
                  <a:latin typeface="Arial"/>
                  <a:ea typeface="Arial"/>
                  <a:cs typeface="Arial"/>
                  <a:sym typeface="Arial"/>
                </a:rPr>
                <a:t>soft glutinous plaque accumulations at gingival margin </a:t>
              </a:r>
              <a:endParaRPr sz="1600" b="1" i="0" u="none" strike="noStrike" cap="none">
                <a:solidFill>
                  <a:srgbClr val="002060"/>
                </a:solidFill>
                <a:latin typeface="Times New Roman"/>
                <a:ea typeface="Times New Roman"/>
                <a:cs typeface="Times New Roman"/>
                <a:sym typeface="Times New Roman"/>
              </a:endParaRPr>
            </a:p>
          </p:txBody>
        </p:sp>
        <p:sp>
          <p:nvSpPr>
            <p:cNvPr id="244" name="Google Shape;244;p28"/>
            <p:cNvSpPr/>
            <p:nvPr/>
          </p:nvSpPr>
          <p:spPr>
            <a:xfrm>
              <a:off x="722294" y="1150176"/>
              <a:ext cx="4216042" cy="2079879"/>
            </a:xfrm>
            <a:custGeom>
              <a:avLst/>
              <a:gdLst/>
              <a:ahLst/>
              <a:cxnLst/>
              <a:rect l="l" t="t" r="r" b="b"/>
              <a:pathLst>
                <a:path w="120000" h="120000" extrusionOk="0">
                  <a:moveTo>
                    <a:pt x="83159" y="13056"/>
                  </a:moveTo>
                  <a:lnTo>
                    <a:pt x="77690" y="24141"/>
                  </a:lnTo>
                  <a:cubicBezTo>
                    <a:pt x="59896" y="18823"/>
                    <a:pt x="39759" y="21956"/>
                    <a:pt x="25959" y="32189"/>
                  </a:cubicBezTo>
                  <a:cubicBezTo>
                    <a:pt x="12159" y="42423"/>
                    <a:pt x="7164" y="57927"/>
                    <a:pt x="13128" y="72018"/>
                  </a:cubicBezTo>
                  <a:cubicBezTo>
                    <a:pt x="19091" y="86109"/>
                    <a:pt x="34947" y="96267"/>
                    <a:pt x="53859" y="98113"/>
                  </a:cubicBezTo>
                  <a:lnTo>
                    <a:pt x="53568" y="89752"/>
                  </a:lnTo>
                  <a:lnTo>
                    <a:pt x="61567" y="104980"/>
                  </a:lnTo>
                  <a:lnTo>
                    <a:pt x="54610" y="119678"/>
                  </a:lnTo>
                  <a:lnTo>
                    <a:pt x="54319" y="111320"/>
                  </a:lnTo>
                  <a:lnTo>
                    <a:pt x="54319" y="111320"/>
                  </a:lnTo>
                  <a:cubicBezTo>
                    <a:pt x="32298" y="109241"/>
                    <a:pt x="13685" y="95344"/>
                    <a:pt x="6866" y="75892"/>
                  </a:cubicBezTo>
                  <a:cubicBezTo>
                    <a:pt x="47" y="56440"/>
                    <a:pt x="6309" y="35103"/>
                    <a:pt x="22831" y="21496"/>
                  </a:cubicBezTo>
                  <a:cubicBezTo>
                    <a:pt x="39352" y="7888"/>
                    <a:pt x="63015" y="4578"/>
                    <a:pt x="83159" y="13056"/>
                  </a:cubicBezTo>
                  <a:close/>
                </a:path>
              </a:pathLst>
            </a:custGeom>
            <a:solidFill>
              <a:schemeClr val="lt1"/>
            </a:solidFill>
            <a:ln w="25400" cap="flat" cmpd="sng">
              <a:solidFill>
                <a:srgbClr val="665D5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45" name="Google Shape;245;p28"/>
            <p:cNvSpPr/>
            <p:nvPr/>
          </p:nvSpPr>
          <p:spPr>
            <a:xfrm>
              <a:off x="1279607" y="1891188"/>
              <a:ext cx="4282726" cy="57764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46" name="Google Shape;246;p28"/>
            <p:cNvSpPr txBox="1"/>
            <p:nvPr/>
          </p:nvSpPr>
          <p:spPr>
            <a:xfrm>
              <a:off x="1279607" y="1891188"/>
              <a:ext cx="4282726" cy="577648"/>
            </a:xfrm>
            <a:prstGeom prst="rect">
              <a:avLst/>
            </a:prstGeom>
            <a:noFill/>
            <a:ln>
              <a:noFill/>
            </a:ln>
          </p:spPr>
          <p:txBody>
            <a:bodyPr spcFirstLastPara="1" wrap="square" lIns="10150" tIns="10150" rIns="10150" bIns="10150" anchor="ctr" anchorCtr="0">
              <a:noAutofit/>
            </a:bodyPr>
            <a:lstStyle/>
            <a:p>
              <a:pPr marL="0" marR="0" lvl="0" indent="0" algn="l" rtl="0">
                <a:lnSpc>
                  <a:spcPct val="90000"/>
                </a:lnSpc>
                <a:spcBef>
                  <a:spcPts val="0"/>
                </a:spcBef>
                <a:spcAft>
                  <a:spcPts val="0"/>
                </a:spcAft>
                <a:buNone/>
              </a:pPr>
              <a:r>
                <a:rPr lang="en-MY" sz="1600" b="1" i="0" u="none" strike="noStrike" cap="none">
                  <a:solidFill>
                    <a:srgbClr val="002060"/>
                  </a:solidFill>
                  <a:latin typeface="Arial"/>
                  <a:ea typeface="Arial"/>
                  <a:cs typeface="Arial"/>
                  <a:sym typeface="Arial"/>
                </a:rPr>
                <a:t>decalcified white or brown bands or spots beneath the plaque</a:t>
              </a:r>
              <a:endParaRPr sz="1400" b="0" i="0" u="none" strike="noStrike" cap="none">
                <a:solidFill>
                  <a:srgbClr val="000000"/>
                </a:solidFill>
                <a:latin typeface="Arial"/>
                <a:ea typeface="Arial"/>
                <a:cs typeface="Arial"/>
                <a:sym typeface="Arial"/>
              </a:endParaRPr>
            </a:p>
          </p:txBody>
        </p:sp>
        <p:sp>
          <p:nvSpPr>
            <p:cNvPr id="247" name="Google Shape;247;p28"/>
            <p:cNvSpPr/>
            <p:nvPr/>
          </p:nvSpPr>
          <p:spPr>
            <a:xfrm>
              <a:off x="1348339" y="2486274"/>
              <a:ext cx="4146424" cy="1787382"/>
            </a:xfrm>
            <a:prstGeom prst="blockArc">
              <a:avLst>
                <a:gd name="adj1" fmla="val 13500000"/>
                <a:gd name="adj2" fmla="val 10800000"/>
                <a:gd name="adj3" fmla="val 12740"/>
              </a:avLst>
            </a:prstGeom>
            <a:solidFill>
              <a:schemeClr val="lt1"/>
            </a:solidFill>
            <a:ln w="25400" cap="flat" cmpd="sng">
              <a:solidFill>
                <a:srgbClr val="665D5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48" name="Google Shape;248;p28"/>
            <p:cNvSpPr/>
            <p:nvPr/>
          </p:nvSpPr>
          <p:spPr>
            <a:xfrm>
              <a:off x="111050" y="2868646"/>
              <a:ext cx="6659335" cy="1243197"/>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49" name="Google Shape;249;p28"/>
            <p:cNvSpPr txBox="1"/>
            <p:nvPr/>
          </p:nvSpPr>
          <p:spPr>
            <a:xfrm>
              <a:off x="111050" y="2868646"/>
              <a:ext cx="6659335" cy="1243197"/>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None/>
              </a:pPr>
              <a:r>
                <a:rPr lang="en-MY" sz="1600" b="1" i="0" u="none" strike="noStrike" cap="none">
                  <a:solidFill>
                    <a:srgbClr val="002060"/>
                  </a:solidFill>
                  <a:latin typeface="Arial"/>
                  <a:ea typeface="Arial"/>
                  <a:cs typeface="Arial"/>
                  <a:sym typeface="Arial"/>
                </a:rPr>
                <a:t>the white or brown spots will</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560"/>
                </a:spcBef>
                <a:spcAft>
                  <a:spcPts val="0"/>
                </a:spcAft>
                <a:buNone/>
              </a:pPr>
              <a:r>
                <a:rPr lang="en-MY" sz="1600" b="1" i="0" u="none" strike="noStrike" cap="none">
                  <a:solidFill>
                    <a:srgbClr val="002060"/>
                  </a:solidFill>
                  <a:latin typeface="Arial"/>
                  <a:ea typeface="Arial"/>
                  <a:cs typeface="Arial"/>
                  <a:sym typeface="Arial"/>
                </a:rPr>
                <a:t> progress to cavitated lesions.</a:t>
              </a:r>
              <a:endParaRPr sz="1400" b="0" i="0" u="none" strike="noStrike" cap="none">
                <a:solidFill>
                  <a:srgbClr val="000000"/>
                </a:solidFill>
                <a:latin typeface="Arial"/>
                <a:ea typeface="Arial"/>
                <a:cs typeface="Arial"/>
                <a:sym typeface="Arial"/>
              </a:endParaRPr>
            </a:p>
          </p:txBody>
        </p:sp>
      </p:grpSp>
      <p:pic>
        <p:nvPicPr>
          <p:cNvPr id="250" name="Google Shape;250;p28"/>
          <p:cNvPicPr preferRelativeResize="0"/>
          <p:nvPr/>
        </p:nvPicPr>
        <p:blipFill rotWithShape="1">
          <a:blip r:embed="rId3">
            <a:alphaModFix/>
          </a:blip>
          <a:srcRect l="5859" t="12695" r="-1759" b="-426"/>
          <a:stretch/>
        </p:blipFill>
        <p:spPr>
          <a:xfrm>
            <a:off x="6079835" y="1454151"/>
            <a:ext cx="6017447" cy="517675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9"/>
          <p:cNvSpPr txBox="1">
            <a:spLocks noGrp="1"/>
          </p:cNvSpPr>
          <p:nvPr>
            <p:ph type="title"/>
          </p:nvPr>
        </p:nvSpPr>
        <p:spPr>
          <a:xfrm>
            <a:off x="1524000" y="-171400"/>
            <a:ext cx="8229600" cy="1152128"/>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Stardos Stencil"/>
              <a:buNone/>
            </a:pPr>
            <a:r>
              <a:rPr lang="en-MY" sz="3200">
                <a:solidFill>
                  <a:srgbClr val="2A5010"/>
                </a:solidFill>
                <a:latin typeface="Stardos Stencil"/>
                <a:ea typeface="Stardos Stencil"/>
                <a:cs typeface="Stardos Stencil"/>
                <a:sym typeface="Stardos Stencil"/>
              </a:rPr>
              <a:t>SPECIAL CARIES PATTERN</a:t>
            </a:r>
            <a:endParaRPr>
              <a:solidFill>
                <a:srgbClr val="2A5010"/>
              </a:solidFill>
            </a:endParaRPr>
          </a:p>
        </p:txBody>
      </p:sp>
      <p:grpSp>
        <p:nvGrpSpPr>
          <p:cNvPr id="256" name="Google Shape;256;p29"/>
          <p:cNvGrpSpPr/>
          <p:nvPr/>
        </p:nvGrpSpPr>
        <p:grpSpPr>
          <a:xfrm>
            <a:off x="2079645" y="620689"/>
            <a:ext cx="7768775" cy="5760639"/>
            <a:chOff x="304124" y="0"/>
            <a:chExt cx="7768775" cy="5760639"/>
          </a:xfrm>
        </p:grpSpPr>
        <p:sp>
          <p:nvSpPr>
            <p:cNvPr id="257" name="Google Shape;257;p29"/>
            <p:cNvSpPr/>
            <p:nvPr/>
          </p:nvSpPr>
          <p:spPr>
            <a:xfrm rot="5400000">
              <a:off x="559587" y="1056847"/>
              <a:ext cx="763229" cy="881087"/>
            </a:xfrm>
            <a:prstGeom prst="bentUpArrow">
              <a:avLst>
                <a:gd name="adj1" fmla="val 32840"/>
                <a:gd name="adj2" fmla="val 25000"/>
                <a:gd name="adj3" fmla="val 35780"/>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8" name="Google Shape;258;p29"/>
            <p:cNvSpPr/>
            <p:nvPr/>
          </p:nvSpPr>
          <p:spPr>
            <a:xfrm>
              <a:off x="304124" y="0"/>
              <a:ext cx="2583490" cy="1264697"/>
            </a:xfrm>
            <a:prstGeom prst="roundRect">
              <a:avLst>
                <a:gd name="adj" fmla="val 16670"/>
              </a:avLst>
            </a:prstGeom>
            <a:solidFill>
              <a:srgbClr val="D3D3D3"/>
            </a:solidFill>
            <a:ln w="9525" cap="flat" cmpd="sng">
              <a:solidFill>
                <a:srgbClr val="CC3399"/>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9" name="Google Shape;259;p29"/>
            <p:cNvSpPr txBox="1"/>
            <p:nvPr/>
          </p:nvSpPr>
          <p:spPr>
            <a:xfrm>
              <a:off x="365873" y="61749"/>
              <a:ext cx="2459992" cy="1141199"/>
            </a:xfrm>
            <a:prstGeom prst="rect">
              <a:avLst/>
            </a:prstGeom>
            <a:solidFill>
              <a:srgbClr val="D3D3D3"/>
            </a:solid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None/>
              </a:pPr>
              <a:r>
                <a:rPr lang="en-MY" sz="1600" b="1" i="0" u="none" strike="noStrike" cap="none">
                  <a:solidFill>
                    <a:schemeClr val="lt1"/>
                  </a:solidFill>
                  <a:highlight>
                    <a:srgbClr val="FF0000"/>
                  </a:highlight>
                  <a:latin typeface="Arial"/>
                  <a:ea typeface="Arial"/>
                  <a:cs typeface="Arial"/>
                  <a:sym typeface="Arial"/>
                </a:rPr>
                <a:t>the maxillary primary incisors </a:t>
              </a:r>
              <a:r>
                <a:rPr lang="en-MY" sz="1600" b="1" i="0" u="none" strike="noStrike" cap="none">
                  <a:solidFill>
                    <a:schemeClr val="dk1"/>
                  </a:solidFill>
                  <a:latin typeface="Arial"/>
                  <a:ea typeface="Arial"/>
                  <a:cs typeface="Arial"/>
                  <a:sym typeface="Arial"/>
                </a:rPr>
                <a:t>are the most vulnerable and the first teeth to be affected.</a:t>
              </a:r>
              <a:endParaRPr sz="1600" b="1" i="0" u="none" strike="noStrike" cap="none">
                <a:solidFill>
                  <a:schemeClr val="dk1"/>
                </a:solidFill>
                <a:latin typeface="Times New Roman"/>
                <a:ea typeface="Times New Roman"/>
                <a:cs typeface="Times New Roman"/>
                <a:sym typeface="Times New Roman"/>
              </a:endParaRPr>
            </a:p>
          </p:txBody>
        </p:sp>
        <p:sp>
          <p:nvSpPr>
            <p:cNvPr id="260" name="Google Shape;260;p29"/>
            <p:cNvSpPr/>
            <p:nvPr/>
          </p:nvSpPr>
          <p:spPr>
            <a:xfrm>
              <a:off x="1415869" y="822038"/>
              <a:ext cx="176102" cy="136983"/>
            </a:xfrm>
            <a:prstGeom prst="rect">
              <a:avLst/>
            </a:prstGeom>
            <a:solidFill>
              <a:srgbClr val="D3D3D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1" name="Google Shape;261;p29"/>
            <p:cNvSpPr/>
            <p:nvPr/>
          </p:nvSpPr>
          <p:spPr>
            <a:xfrm rot="5400000">
              <a:off x="1339494" y="1975663"/>
              <a:ext cx="1189458" cy="704952"/>
            </a:xfrm>
            <a:prstGeom prst="bentUpArrow">
              <a:avLst>
                <a:gd name="adj1" fmla="val 32840"/>
                <a:gd name="adj2" fmla="val 25000"/>
                <a:gd name="adj3" fmla="val 35780"/>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2" name="Google Shape;262;p29"/>
            <p:cNvSpPr/>
            <p:nvPr/>
          </p:nvSpPr>
          <p:spPr>
            <a:xfrm>
              <a:off x="1441596" y="1213464"/>
              <a:ext cx="4842607" cy="975690"/>
            </a:xfrm>
            <a:prstGeom prst="roundRect">
              <a:avLst>
                <a:gd name="adj" fmla="val 16670"/>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3" name="Google Shape;263;p29"/>
            <p:cNvSpPr txBox="1"/>
            <p:nvPr/>
          </p:nvSpPr>
          <p:spPr>
            <a:xfrm>
              <a:off x="1489234" y="1261102"/>
              <a:ext cx="4747331" cy="880414"/>
            </a:xfrm>
            <a:prstGeom prst="rect">
              <a:avLst/>
            </a:prstGeom>
            <a:solidFill>
              <a:srgbClr val="D3D3D3"/>
            </a:solid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None/>
              </a:pPr>
              <a:r>
                <a:rPr lang="en-MY" sz="1600" b="1" i="0" u="none" strike="noStrike" cap="none">
                  <a:solidFill>
                    <a:schemeClr val="dk1"/>
                  </a:solidFill>
                  <a:latin typeface="Arial"/>
                  <a:ea typeface="Arial"/>
                  <a:cs typeface="Arial"/>
                  <a:sym typeface="Arial"/>
                </a:rPr>
                <a:t>Subsequent teeth that are affected follow the </a:t>
              </a:r>
              <a:r>
                <a:rPr lang="en-MY" sz="1600" b="1" i="0" u="none" strike="noStrike" cap="none">
                  <a:solidFill>
                    <a:schemeClr val="lt1"/>
                  </a:solidFill>
                  <a:highlight>
                    <a:srgbClr val="FF0000"/>
                  </a:highlight>
                  <a:latin typeface="Arial"/>
                  <a:ea typeface="Arial"/>
                  <a:cs typeface="Arial"/>
                  <a:sym typeface="Arial"/>
                </a:rPr>
                <a:t>sequence of eruption of the primary teeth</a:t>
              </a:r>
              <a:endParaRPr sz="1600" b="1" i="0" u="none" strike="noStrike" cap="none">
                <a:solidFill>
                  <a:schemeClr val="lt1"/>
                </a:solidFill>
                <a:highlight>
                  <a:srgbClr val="FF0000"/>
                </a:highlight>
                <a:latin typeface="Times New Roman"/>
                <a:ea typeface="Times New Roman"/>
                <a:cs typeface="Times New Roman"/>
                <a:sym typeface="Times New Roman"/>
              </a:endParaRPr>
            </a:p>
          </p:txBody>
        </p:sp>
        <p:sp>
          <p:nvSpPr>
            <p:cNvPr id="264" name="Google Shape;264;p29"/>
            <p:cNvSpPr/>
            <p:nvPr/>
          </p:nvSpPr>
          <p:spPr>
            <a:xfrm>
              <a:off x="3785503" y="1819384"/>
              <a:ext cx="176102" cy="136983"/>
            </a:xfrm>
            <a:prstGeom prst="rect">
              <a:avLst/>
            </a:prstGeom>
            <a:solidFill>
              <a:srgbClr val="D3D3D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5" name="Google Shape;265;p29"/>
            <p:cNvSpPr/>
            <p:nvPr/>
          </p:nvSpPr>
          <p:spPr>
            <a:xfrm rot="5400000">
              <a:off x="2328404" y="3341417"/>
              <a:ext cx="1086013" cy="645057"/>
            </a:xfrm>
            <a:prstGeom prst="bentUpArrow">
              <a:avLst>
                <a:gd name="adj1" fmla="val 32840"/>
                <a:gd name="adj2" fmla="val 25000"/>
                <a:gd name="adj3" fmla="val 35780"/>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6" name="Google Shape;266;p29"/>
            <p:cNvSpPr/>
            <p:nvPr/>
          </p:nvSpPr>
          <p:spPr>
            <a:xfrm>
              <a:off x="2273822" y="2293773"/>
              <a:ext cx="4842607" cy="1088336"/>
            </a:xfrm>
            <a:prstGeom prst="roundRect">
              <a:avLst>
                <a:gd name="adj" fmla="val 16670"/>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7" name="Google Shape;267;p29"/>
            <p:cNvSpPr txBox="1"/>
            <p:nvPr/>
          </p:nvSpPr>
          <p:spPr>
            <a:xfrm>
              <a:off x="2326960" y="2346911"/>
              <a:ext cx="4736331" cy="982060"/>
            </a:xfrm>
            <a:prstGeom prst="rect">
              <a:avLst/>
            </a:prstGeom>
            <a:solidFill>
              <a:srgbClr val="D3D3D3"/>
            </a:solid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None/>
              </a:pPr>
              <a:r>
                <a:rPr lang="en-MY" sz="1600" b="1" i="0" u="none" strike="noStrike" cap="none">
                  <a:solidFill>
                    <a:schemeClr val="dk1"/>
                  </a:solidFill>
                  <a:latin typeface="Arial"/>
                  <a:ea typeface="Arial"/>
                  <a:cs typeface="Arial"/>
                  <a:sym typeface="Arial"/>
                </a:rPr>
                <a:t>the</a:t>
              </a:r>
              <a:r>
                <a:rPr lang="en-MY" sz="1600" b="1" i="0" u="none" strike="noStrike" cap="none">
                  <a:solidFill>
                    <a:schemeClr val="lt1"/>
                  </a:solidFill>
                  <a:latin typeface="Arial"/>
                  <a:ea typeface="Arial"/>
                  <a:cs typeface="Arial"/>
                  <a:sym typeface="Arial"/>
                </a:rPr>
                <a:t> </a:t>
              </a:r>
              <a:r>
                <a:rPr lang="en-MY" sz="1600" b="1" i="0" u="none" strike="noStrike" cap="none">
                  <a:solidFill>
                    <a:schemeClr val="lt1"/>
                  </a:solidFill>
                  <a:highlight>
                    <a:srgbClr val="FF0000"/>
                  </a:highlight>
                  <a:latin typeface="Arial"/>
                  <a:ea typeface="Arial"/>
                  <a:cs typeface="Arial"/>
                  <a:sym typeface="Arial"/>
                </a:rPr>
                <a:t>mandibular incisors are the last to be affected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560"/>
                </a:spcBef>
                <a:spcAft>
                  <a:spcPts val="0"/>
                </a:spcAft>
                <a:buNone/>
              </a:pPr>
              <a:r>
                <a:rPr lang="en-MY" sz="1600" b="1" i="0" u="none" strike="noStrike" cap="none">
                  <a:solidFill>
                    <a:schemeClr val="dk1"/>
                  </a:solidFill>
                  <a:latin typeface="Arial"/>
                  <a:ea typeface="Arial"/>
                  <a:cs typeface="Arial"/>
                  <a:sym typeface="Arial"/>
                </a:rPr>
                <a:t>-  physically protected by the lip and tongue and kept washed in protective saliva.</a:t>
              </a:r>
              <a:endParaRPr sz="1600" b="1" i="0" u="none" strike="noStrike" cap="none">
                <a:solidFill>
                  <a:schemeClr val="dk1"/>
                </a:solidFill>
                <a:latin typeface="Times New Roman"/>
                <a:ea typeface="Times New Roman"/>
                <a:cs typeface="Times New Roman"/>
                <a:sym typeface="Times New Roman"/>
              </a:endParaRPr>
            </a:p>
          </p:txBody>
        </p:sp>
        <p:sp>
          <p:nvSpPr>
            <p:cNvPr id="268" name="Google Shape;268;p29"/>
            <p:cNvSpPr/>
            <p:nvPr/>
          </p:nvSpPr>
          <p:spPr>
            <a:xfrm>
              <a:off x="5025578" y="2992009"/>
              <a:ext cx="176102" cy="136983"/>
            </a:xfrm>
            <a:prstGeom prst="rect">
              <a:avLst/>
            </a:prstGeom>
            <a:solidFill>
              <a:srgbClr val="D3D3D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9" name="Google Shape;269;p29"/>
            <p:cNvSpPr/>
            <p:nvPr/>
          </p:nvSpPr>
          <p:spPr>
            <a:xfrm>
              <a:off x="3230292" y="3895588"/>
              <a:ext cx="4842607" cy="1865051"/>
            </a:xfrm>
            <a:prstGeom prst="roundRect">
              <a:avLst>
                <a:gd name="adj" fmla="val 16670"/>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70" name="Google Shape;270;p29"/>
            <p:cNvSpPr txBox="1"/>
            <p:nvPr/>
          </p:nvSpPr>
          <p:spPr>
            <a:xfrm>
              <a:off x="3321353" y="3986649"/>
              <a:ext cx="4660485" cy="1682929"/>
            </a:xfrm>
            <a:prstGeom prst="rect">
              <a:avLst/>
            </a:prstGeom>
            <a:solidFill>
              <a:srgbClr val="D3D3D3"/>
            </a:solidFill>
            <a:ln>
              <a:noFill/>
            </a:ln>
          </p:spPr>
          <p:txBody>
            <a:bodyPr spcFirstLastPara="1" wrap="square" lIns="247650" tIns="247650" rIns="247650" bIns="247650" anchor="ctr" anchorCtr="0">
              <a:noAutofit/>
            </a:bodyPr>
            <a:lstStyle/>
            <a:p>
              <a:pPr marL="0" marR="0" lvl="0" indent="0" algn="ctr" rtl="0">
                <a:lnSpc>
                  <a:spcPct val="90000"/>
                </a:lnSpc>
                <a:spcBef>
                  <a:spcPts val="0"/>
                </a:spcBef>
                <a:spcAft>
                  <a:spcPts val="0"/>
                </a:spcAft>
                <a:buNone/>
              </a:pPr>
              <a:endParaRPr sz="6500" b="0" i="0" u="none" strike="noStrike" cap="none">
                <a:solidFill>
                  <a:schemeClr val="lt1"/>
                </a:solidFill>
                <a:latin typeface="Times New Roman"/>
                <a:ea typeface="Times New Roman"/>
                <a:cs typeface="Times New Roman"/>
                <a:sym typeface="Times New Roman"/>
              </a:endParaRPr>
            </a:p>
          </p:txBody>
        </p:sp>
      </p:grpSp>
      <p:sp>
        <p:nvSpPr>
          <p:cNvPr id="271" name="Google Shape;271;p29"/>
          <p:cNvSpPr txBox="1"/>
          <p:nvPr/>
        </p:nvSpPr>
        <p:spPr>
          <a:xfrm>
            <a:off x="5059524" y="4569654"/>
            <a:ext cx="4968600" cy="1847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600" b="1" i="0" u="none" strike="noStrike" cap="none">
                <a:solidFill>
                  <a:schemeClr val="dk1"/>
                </a:solidFill>
                <a:latin typeface="Arial"/>
                <a:ea typeface="Arial"/>
                <a:cs typeface="Arial"/>
                <a:sym typeface="Arial"/>
              </a:rPr>
              <a:t>The lesion can </a:t>
            </a:r>
            <a:r>
              <a:rPr lang="en-MY" sz="1600" b="1" i="0" u="none" strike="noStrike" cap="none">
                <a:solidFill>
                  <a:srgbClr val="F2F2F2"/>
                </a:solidFill>
                <a:highlight>
                  <a:srgbClr val="FF0000"/>
                </a:highlight>
                <a:latin typeface="Arial"/>
                <a:ea typeface="Arial"/>
                <a:cs typeface="Arial"/>
                <a:sym typeface="Arial"/>
              </a:rPr>
              <a:t>progress quite rapidly </a:t>
            </a:r>
            <a:r>
              <a:rPr lang="en-MY" sz="1600" b="1" i="0" u="none" strike="noStrike" cap="none">
                <a:solidFill>
                  <a:schemeClr val="dk1"/>
                </a:solidFill>
                <a:latin typeface="Arial"/>
                <a:ea typeface="Arial"/>
                <a:cs typeface="Arial"/>
                <a:sym typeface="Arial"/>
              </a:rPr>
              <a:t>resulting in all the tooth surfaces being affected leading to the</a:t>
            </a:r>
            <a:r>
              <a:rPr lang="en-MY" sz="1600" b="1" i="0" u="none" strike="noStrike" cap="none">
                <a:solidFill>
                  <a:srgbClr val="F2F2F2"/>
                </a:solidFill>
                <a:latin typeface="Arial"/>
                <a:ea typeface="Arial"/>
                <a:cs typeface="Arial"/>
                <a:sym typeface="Arial"/>
              </a:rPr>
              <a:t> </a:t>
            </a:r>
            <a:r>
              <a:rPr lang="en-MY" sz="1600" b="1" i="0" u="none" strike="noStrike" cap="none">
                <a:solidFill>
                  <a:srgbClr val="F2F2F2"/>
                </a:solidFill>
                <a:highlight>
                  <a:srgbClr val="FF0000"/>
                </a:highlight>
                <a:latin typeface="Arial"/>
                <a:ea typeface="Arial"/>
                <a:cs typeface="Arial"/>
                <a:sym typeface="Arial"/>
              </a:rPr>
              <a:t>complete destruction of the crown</a:t>
            </a:r>
            <a:r>
              <a:rPr lang="en-MY" sz="1600" b="1" i="0" u="none" strike="noStrike" cap="none">
                <a:solidFill>
                  <a:srgbClr val="F2F2F2"/>
                </a:solidFill>
                <a:latin typeface="Arial"/>
                <a:ea typeface="Arial"/>
                <a:cs typeface="Arial"/>
                <a:sym typeface="Arial"/>
              </a:rPr>
              <a:t>, </a:t>
            </a:r>
            <a:r>
              <a:rPr lang="en-MY" sz="1600" b="1" i="0" u="none" strike="noStrike" cap="none">
                <a:solidFill>
                  <a:schemeClr val="dk1"/>
                </a:solidFill>
                <a:latin typeface="Arial"/>
                <a:ea typeface="Arial"/>
                <a:cs typeface="Arial"/>
                <a:sym typeface="Arial"/>
              </a:rPr>
              <a:t>leaving only root stumps. In </a:t>
            </a:r>
            <a:r>
              <a:rPr lang="en-MY" sz="1600" b="1" i="0" u="none" strike="noStrike" cap="none">
                <a:solidFill>
                  <a:srgbClr val="F2F2F2"/>
                </a:solidFill>
                <a:highlight>
                  <a:srgbClr val="FF0000"/>
                </a:highlight>
                <a:latin typeface="Arial"/>
                <a:ea typeface="Arial"/>
                <a:cs typeface="Arial"/>
                <a:sym typeface="Arial"/>
              </a:rPr>
              <a:t>severe cases</a:t>
            </a:r>
            <a:r>
              <a:rPr lang="en-MY" sz="1600" b="1" i="0" u="none" strike="noStrike" cap="none">
                <a:solidFill>
                  <a:srgbClr val="F2F2F2"/>
                </a:solidFill>
                <a:latin typeface="Arial"/>
                <a:ea typeface="Arial"/>
                <a:cs typeface="Arial"/>
                <a:sym typeface="Arial"/>
              </a:rPr>
              <a:t>,</a:t>
            </a:r>
            <a:r>
              <a:rPr lang="en-MY" sz="1600" b="1" i="0" u="none" strike="noStrike" cap="none">
                <a:solidFill>
                  <a:schemeClr val="dk1"/>
                </a:solidFill>
                <a:latin typeface="Arial"/>
                <a:ea typeface="Arial"/>
                <a:cs typeface="Arial"/>
                <a:sym typeface="Arial"/>
              </a:rPr>
              <a:t> the </a:t>
            </a:r>
            <a:r>
              <a:rPr lang="en-MY" sz="1600" b="1" i="0" u="none" strike="noStrike" cap="none">
                <a:solidFill>
                  <a:srgbClr val="F2F2F2"/>
                </a:solidFill>
                <a:highlight>
                  <a:srgbClr val="FF0000"/>
                </a:highlight>
                <a:latin typeface="Arial"/>
                <a:ea typeface="Arial"/>
                <a:cs typeface="Arial"/>
                <a:sym typeface="Arial"/>
              </a:rPr>
              <a:t>anterior teeth breakdown </a:t>
            </a:r>
            <a:r>
              <a:rPr lang="en-MY" sz="1600" b="1" i="0" u="none" strike="noStrike" cap="none">
                <a:solidFill>
                  <a:schemeClr val="dk1"/>
                </a:solidFill>
                <a:latin typeface="Arial"/>
                <a:ea typeface="Arial"/>
                <a:cs typeface="Arial"/>
                <a:sym typeface="Arial"/>
              </a:rPr>
              <a:t>can happen as the teeth are </a:t>
            </a:r>
            <a:r>
              <a:rPr lang="en-MY" sz="1600" b="1" i="0" u="none" strike="noStrike" cap="none">
                <a:solidFill>
                  <a:schemeClr val="lt1"/>
                </a:solidFill>
                <a:highlight>
                  <a:srgbClr val="FF0000"/>
                </a:highlight>
                <a:latin typeface="Arial"/>
                <a:ea typeface="Arial"/>
                <a:cs typeface="Arial"/>
                <a:sym typeface="Arial"/>
              </a:rPr>
              <a:t>erupting</a:t>
            </a:r>
            <a:r>
              <a:rPr lang="en-MY" sz="1600" b="1" i="0" u="none" strike="noStrike" cap="none">
                <a:solidFill>
                  <a:schemeClr val="dk1"/>
                </a:solidFill>
                <a:highlight>
                  <a:srgbClr val="FF0000"/>
                </a:highlight>
                <a:latin typeface="Arial"/>
                <a:ea typeface="Arial"/>
                <a:cs typeface="Arial"/>
                <a:sym typeface="Arial"/>
              </a:rPr>
              <a:t>.</a:t>
            </a:r>
            <a:endParaRPr sz="1600" b="1" i="0" u="none" strike="noStrike" cap="none">
              <a:solidFill>
                <a:schemeClr val="dk1"/>
              </a:solidFill>
              <a:highlight>
                <a:srgbClr val="FF0000"/>
              </a:highlight>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0"/>
          <p:cNvSpPr txBox="1">
            <a:spLocks noGrp="1"/>
          </p:cNvSpPr>
          <p:nvPr>
            <p:ph type="title"/>
          </p:nvPr>
        </p:nvSpPr>
        <p:spPr>
          <a:xfrm>
            <a:off x="1981200" y="274638"/>
            <a:ext cx="8229600" cy="63408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7030A0"/>
              </a:buClr>
              <a:buSzPct val="100000"/>
              <a:buFont typeface="Stardos Stencil"/>
              <a:buNone/>
            </a:pPr>
            <a:r>
              <a:rPr lang="en-MY">
                <a:solidFill>
                  <a:srgbClr val="2A5010"/>
                </a:solidFill>
                <a:latin typeface="Stardos Stencil"/>
                <a:ea typeface="Stardos Stencil"/>
                <a:cs typeface="Stardos Stencil"/>
                <a:sym typeface="Stardos Stencil"/>
              </a:rPr>
              <a:t>RISK FACTORS</a:t>
            </a:r>
            <a:endParaRPr>
              <a:solidFill>
                <a:srgbClr val="2A5010"/>
              </a:solidFill>
              <a:latin typeface="Stardos Stencil"/>
              <a:ea typeface="Stardos Stencil"/>
              <a:cs typeface="Stardos Stencil"/>
              <a:sym typeface="Stardos Stencil"/>
            </a:endParaRPr>
          </a:p>
        </p:txBody>
      </p:sp>
      <p:sp>
        <p:nvSpPr>
          <p:cNvPr id="277" name="Google Shape;277;p3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grpSp>
        <p:nvGrpSpPr>
          <p:cNvPr id="278" name="Google Shape;278;p30"/>
          <p:cNvGrpSpPr/>
          <p:nvPr/>
        </p:nvGrpSpPr>
        <p:grpSpPr>
          <a:xfrm>
            <a:off x="1692832" y="908721"/>
            <a:ext cx="8964487" cy="5054023"/>
            <a:chOff x="0" y="0"/>
            <a:chExt cx="8964487" cy="5054023"/>
          </a:xfrm>
        </p:grpSpPr>
        <p:sp>
          <p:nvSpPr>
            <p:cNvPr id="279" name="Google Shape;279;p30"/>
            <p:cNvSpPr/>
            <p:nvPr/>
          </p:nvSpPr>
          <p:spPr>
            <a:xfrm>
              <a:off x="0" y="0"/>
              <a:ext cx="1021574" cy="1021574"/>
            </a:xfrm>
            <a:prstGeom prst="ellipse">
              <a:avLst/>
            </a:prstGeom>
            <a:solidFill>
              <a:srgbClr val="FFC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0" name="Google Shape;280;p30"/>
            <p:cNvSpPr/>
            <p:nvPr/>
          </p:nvSpPr>
          <p:spPr>
            <a:xfrm>
              <a:off x="144016" y="199578"/>
              <a:ext cx="592513" cy="592513"/>
            </a:xfrm>
            <a:prstGeom prst="rect">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1" name="Google Shape;281;p30"/>
            <p:cNvSpPr/>
            <p:nvPr/>
          </p:nvSpPr>
          <p:spPr>
            <a:xfrm>
              <a:off x="1157494" y="256438"/>
              <a:ext cx="3467517" cy="102157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2" name="Google Shape;282;p30"/>
            <p:cNvSpPr txBox="1"/>
            <p:nvPr/>
          </p:nvSpPr>
          <p:spPr>
            <a:xfrm>
              <a:off x="1157494" y="256438"/>
              <a:ext cx="3467517" cy="1021574"/>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600" b="1" i="0" u="none" strike="noStrike" cap="none">
                <a:solidFill>
                  <a:srgbClr val="C00000"/>
                </a:solidFill>
                <a:latin typeface="Aharoni"/>
                <a:ea typeface="Aharoni"/>
                <a:cs typeface="Aharoni"/>
                <a:sym typeface="Aharoni"/>
              </a:endParaRPr>
            </a:p>
            <a:p>
              <a:pPr marL="0" marR="0" lvl="0" indent="0" algn="l" rtl="0">
                <a:lnSpc>
                  <a:spcPct val="100000"/>
                </a:lnSpc>
                <a:spcBef>
                  <a:spcPts val="560"/>
                </a:spcBef>
                <a:spcAft>
                  <a:spcPts val="0"/>
                </a:spcAft>
                <a:buNone/>
              </a:pPr>
              <a:endParaRPr sz="1600" b="1" i="0" u="none" strike="noStrike" cap="none">
                <a:solidFill>
                  <a:srgbClr val="C00000"/>
                </a:solidFill>
                <a:latin typeface="Aharoni"/>
                <a:ea typeface="Aharoni"/>
                <a:cs typeface="Aharoni"/>
                <a:sym typeface="Aharoni"/>
              </a:endParaRPr>
            </a:p>
            <a:p>
              <a:pPr marL="0" marR="0" lvl="0" indent="0" algn="l" rtl="0">
                <a:lnSpc>
                  <a:spcPct val="100000"/>
                </a:lnSpc>
                <a:spcBef>
                  <a:spcPts val="560"/>
                </a:spcBef>
                <a:spcAft>
                  <a:spcPts val="0"/>
                </a:spcAft>
                <a:buNone/>
              </a:pPr>
              <a:endParaRPr sz="1600" b="1" i="0" u="none" strike="noStrike" cap="none">
                <a:solidFill>
                  <a:srgbClr val="C00000"/>
                </a:solidFill>
                <a:latin typeface="Aharoni"/>
                <a:ea typeface="Aharoni"/>
                <a:cs typeface="Aharoni"/>
                <a:sym typeface="Aharoni"/>
              </a:endParaRPr>
            </a:p>
            <a:p>
              <a:pPr marL="0" marR="0" lvl="0" indent="0" algn="l" rtl="0">
                <a:lnSpc>
                  <a:spcPct val="100000"/>
                </a:lnSpc>
                <a:spcBef>
                  <a:spcPts val="560"/>
                </a:spcBef>
                <a:spcAft>
                  <a:spcPts val="0"/>
                </a:spcAft>
                <a:buNone/>
              </a:pPr>
              <a:r>
                <a:rPr lang="en-MY" sz="1600" b="1" i="0" u="none" strike="noStrike" cap="none">
                  <a:solidFill>
                    <a:schemeClr val="dk1"/>
                  </a:solidFill>
                  <a:latin typeface="Aharoni"/>
                  <a:ea typeface="Aharoni"/>
                  <a:cs typeface="Aharoni"/>
                  <a:sym typeface="Aharoni"/>
                </a:rPr>
                <a:t>ECC has a complex aetiology and is considered to be a multifactorial disease. A multitude of risk factors have been implicated in the literature. Although some risk factors appear to be more important than others, evidence of varying quality suggests there may be interactions among the risk factors</a:t>
              </a:r>
              <a:r>
                <a:rPr lang="en-MY" sz="1600" b="0" i="0" u="none" strike="noStrike" cap="none">
                  <a:solidFill>
                    <a:schemeClr val="dk1"/>
                  </a:solidFill>
                  <a:latin typeface="Times New Roman"/>
                  <a:ea typeface="Times New Roman"/>
                  <a:cs typeface="Times New Roman"/>
                  <a:sym typeface="Times New Roman"/>
                </a:rPr>
                <a:t>.</a:t>
              </a:r>
              <a:endParaRPr sz="1600" b="1" i="0" u="none" strike="noStrike" cap="none">
                <a:solidFill>
                  <a:schemeClr val="dk1"/>
                </a:solidFill>
                <a:latin typeface="Aharoni"/>
                <a:ea typeface="Aharoni"/>
                <a:cs typeface="Aharoni"/>
                <a:sym typeface="Aharoni"/>
              </a:endParaRPr>
            </a:p>
          </p:txBody>
        </p:sp>
        <p:sp>
          <p:nvSpPr>
            <p:cNvPr id="283" name="Google Shape;283;p30"/>
            <p:cNvSpPr/>
            <p:nvPr/>
          </p:nvSpPr>
          <p:spPr>
            <a:xfrm>
              <a:off x="4173704" y="2380496"/>
              <a:ext cx="1021574" cy="1021574"/>
            </a:xfrm>
            <a:prstGeom prst="ellipse">
              <a:avLst/>
            </a:prstGeom>
            <a:solidFill>
              <a:srgbClr val="FFC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4" name="Google Shape;284;p30"/>
            <p:cNvSpPr/>
            <p:nvPr/>
          </p:nvSpPr>
          <p:spPr>
            <a:xfrm>
              <a:off x="4403169" y="2520282"/>
              <a:ext cx="592513" cy="592513"/>
            </a:xfrm>
            <a:prstGeom prst="rect">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5" name="Google Shape;285;p30"/>
            <p:cNvSpPr/>
            <p:nvPr/>
          </p:nvSpPr>
          <p:spPr>
            <a:xfrm>
              <a:off x="5699324" y="2520278"/>
              <a:ext cx="2937853" cy="102157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6" name="Google Shape;286;p30"/>
            <p:cNvSpPr txBox="1"/>
            <p:nvPr/>
          </p:nvSpPr>
          <p:spPr>
            <a:xfrm>
              <a:off x="5699324" y="2520278"/>
              <a:ext cx="2937853" cy="1021574"/>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r>
                <a:rPr lang="en-MY" sz="1600" b="1" i="0" u="none" strike="noStrike" cap="none">
                  <a:solidFill>
                    <a:schemeClr val="dk1"/>
                  </a:solidFill>
                  <a:latin typeface="Aharoni"/>
                  <a:ea typeface="Aharoni"/>
                  <a:cs typeface="Aharoni"/>
                  <a:sym typeface="Aharoni"/>
                </a:rPr>
                <a:t>Infant feeding practices, complementary feeding practices and diet in young children have immediate and long-lasting effects on the child’s oral and general health</a:t>
              </a:r>
              <a:r>
                <a:rPr lang="en-MY" sz="1600" b="1" i="0" u="none" strike="noStrike" cap="none">
                  <a:solidFill>
                    <a:srgbClr val="C00000"/>
                  </a:solidFill>
                  <a:latin typeface="Aharoni"/>
                  <a:ea typeface="Aharoni"/>
                  <a:cs typeface="Aharoni"/>
                  <a:sym typeface="Aharoni"/>
                </a:rPr>
                <a:t>..</a:t>
              </a:r>
              <a:endParaRPr sz="1400" b="0" i="0" u="none" strike="noStrike" cap="none">
                <a:solidFill>
                  <a:srgbClr val="000000"/>
                </a:solidFill>
                <a:latin typeface="Arial"/>
                <a:ea typeface="Arial"/>
                <a:cs typeface="Arial"/>
                <a:sym typeface="Arial"/>
              </a:endParaRPr>
            </a:p>
          </p:txBody>
        </p:sp>
        <p:sp>
          <p:nvSpPr>
            <p:cNvPr id="287" name="Google Shape;287;p30"/>
            <p:cNvSpPr/>
            <p:nvPr/>
          </p:nvSpPr>
          <p:spPr>
            <a:xfrm>
              <a:off x="90025" y="3513625"/>
              <a:ext cx="1021574" cy="1021574"/>
            </a:xfrm>
            <a:prstGeom prst="ellipse">
              <a:avLst/>
            </a:prstGeom>
            <a:solidFill>
              <a:srgbClr val="FFC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8" name="Google Shape;288;p30"/>
            <p:cNvSpPr/>
            <p:nvPr/>
          </p:nvSpPr>
          <p:spPr>
            <a:xfrm>
              <a:off x="386028" y="3782609"/>
              <a:ext cx="592513" cy="592513"/>
            </a:xfrm>
            <a:prstGeom prst="rect">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89" name="Google Shape;289;p30"/>
            <p:cNvSpPr/>
            <p:nvPr/>
          </p:nvSpPr>
          <p:spPr>
            <a:xfrm>
              <a:off x="1344258" y="3788030"/>
              <a:ext cx="2407997" cy="102157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90" name="Google Shape;290;p30"/>
            <p:cNvSpPr txBox="1"/>
            <p:nvPr/>
          </p:nvSpPr>
          <p:spPr>
            <a:xfrm>
              <a:off x="1344258" y="3788030"/>
              <a:ext cx="2407997" cy="1021574"/>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r>
                <a:rPr lang="en-MY" sz="1600" b="1" i="0" u="none" strike="noStrike" cap="none">
                  <a:solidFill>
                    <a:schemeClr val="dk1"/>
                  </a:solidFill>
                  <a:latin typeface="Aharoni"/>
                  <a:ea typeface="Aharoni"/>
                  <a:cs typeface="Aharoni"/>
                  <a:sym typeface="Aharoni"/>
                </a:rPr>
                <a:t>ECC shares common risk factors with other non‐communicable diseases (NCDs) associated with excessive sugar consumption, such as cardiovascular disease, diabetes, and obesity. </a:t>
              </a:r>
              <a:endParaRPr sz="1400" b="0" i="0" u="none" strike="noStrike" cap="none">
                <a:solidFill>
                  <a:srgbClr val="000000"/>
                </a:solidFill>
                <a:latin typeface="Arial"/>
                <a:ea typeface="Arial"/>
                <a:cs typeface="Arial"/>
                <a:sym typeface="Arial"/>
              </a:endParaRPr>
            </a:p>
          </p:txBody>
        </p:sp>
        <p:sp>
          <p:nvSpPr>
            <p:cNvPr id="291" name="Google Shape;291;p30"/>
            <p:cNvSpPr/>
            <p:nvPr/>
          </p:nvSpPr>
          <p:spPr>
            <a:xfrm>
              <a:off x="5184571" y="0"/>
              <a:ext cx="1021574" cy="1021574"/>
            </a:xfrm>
            <a:prstGeom prst="ellipse">
              <a:avLst/>
            </a:prstGeom>
            <a:solidFill>
              <a:srgbClr val="FFC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92" name="Google Shape;292;p30"/>
            <p:cNvSpPr/>
            <p:nvPr/>
          </p:nvSpPr>
          <p:spPr>
            <a:xfrm>
              <a:off x="5400601" y="216022"/>
              <a:ext cx="592513" cy="592513"/>
            </a:xfrm>
            <a:prstGeom prst="rect">
              <a:avLst/>
            </a:prstGeom>
            <a:blipFill rotWithShape="1">
              <a:blip r:embed="rId4">
                <a:alphaModFix/>
              </a:blip>
              <a:stretch>
                <a:fillRect l="-6996" r="-6996"/>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93" name="Google Shape;293;p30"/>
            <p:cNvSpPr/>
            <p:nvPr/>
          </p:nvSpPr>
          <p:spPr>
            <a:xfrm>
              <a:off x="5045447" y="1080121"/>
              <a:ext cx="3919040" cy="102157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94" name="Google Shape;294;p30"/>
            <p:cNvSpPr txBox="1"/>
            <p:nvPr/>
          </p:nvSpPr>
          <p:spPr>
            <a:xfrm>
              <a:off x="5045447" y="1080121"/>
              <a:ext cx="3919040" cy="1021574"/>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r>
                <a:rPr lang="en-MY" sz="1600" b="1" i="0" u="none" strike="noStrike" cap="none">
                  <a:solidFill>
                    <a:schemeClr val="dk1"/>
                  </a:solidFill>
                  <a:highlight>
                    <a:srgbClr val="FFFF00"/>
                  </a:highlight>
                  <a:latin typeface="Aharoni"/>
                  <a:ea typeface="Aharoni"/>
                  <a:cs typeface="Aharoni"/>
                  <a:sym typeface="Aharoni"/>
                </a:rPr>
                <a:t>Therefore, the primary risk factor for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560"/>
                </a:spcBef>
                <a:spcAft>
                  <a:spcPts val="0"/>
                </a:spcAft>
                <a:buNone/>
              </a:pPr>
              <a:r>
                <a:rPr lang="en-MY" sz="1600" b="1" i="0" u="none" strike="noStrike" cap="none">
                  <a:solidFill>
                    <a:schemeClr val="dk1"/>
                  </a:solidFill>
                  <a:highlight>
                    <a:srgbClr val="FFFF00"/>
                  </a:highlight>
                  <a:latin typeface="Aharoni"/>
                  <a:ea typeface="Aharoni"/>
                  <a:cs typeface="Aharoni"/>
                  <a:sym typeface="Aharoni"/>
                </a:rPr>
                <a:t> ECC is undoubtedly exposure to sugars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560"/>
                </a:spcBef>
                <a:spcAft>
                  <a:spcPts val="0"/>
                </a:spcAft>
                <a:buNone/>
              </a:pPr>
              <a:r>
                <a:rPr lang="en-MY" sz="1600" b="1" i="0" u="none" strike="noStrike" cap="none">
                  <a:solidFill>
                    <a:schemeClr val="dk1"/>
                  </a:solidFill>
                  <a:highlight>
                    <a:srgbClr val="FFFF00"/>
                  </a:highlight>
                  <a:latin typeface="Aharoni"/>
                  <a:ea typeface="Aharoni"/>
                  <a:cs typeface="Aharoni"/>
                  <a:sym typeface="Aharoni"/>
                </a:rPr>
                <a:t> through the diet and feeding practices</a:t>
              </a:r>
              <a:endParaRPr sz="1600" b="1" i="0" u="none" strike="noStrike" cap="none">
                <a:solidFill>
                  <a:schemeClr val="dk1"/>
                </a:solidFill>
                <a:highlight>
                  <a:srgbClr val="FFFF00"/>
                </a:highlight>
                <a:latin typeface="Aharoni"/>
                <a:ea typeface="Aharoni"/>
                <a:cs typeface="Aharoni"/>
                <a:sym typeface="Aharoni"/>
              </a:endParaRPr>
            </a:p>
          </p:txBody>
        </p:sp>
        <p:sp>
          <p:nvSpPr>
            <p:cNvPr id="295" name="Google Shape;295;p30"/>
            <p:cNvSpPr/>
            <p:nvPr/>
          </p:nvSpPr>
          <p:spPr>
            <a:xfrm>
              <a:off x="5051242" y="4032449"/>
              <a:ext cx="1021574" cy="1021574"/>
            </a:xfrm>
            <a:prstGeom prst="ellipse">
              <a:avLst/>
            </a:prstGeom>
            <a:solidFill>
              <a:srgbClr val="FFC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96" name="Google Shape;296;p30"/>
            <p:cNvSpPr/>
            <p:nvPr/>
          </p:nvSpPr>
          <p:spPr>
            <a:xfrm>
              <a:off x="5258455" y="4248473"/>
              <a:ext cx="592513" cy="592513"/>
            </a:xfrm>
            <a:prstGeom prst="rect">
              <a:avLst/>
            </a:prstGeom>
            <a:blipFill rotWithShape="1">
              <a:blip r:embed="rId5">
                <a:alphaModFix/>
              </a:blip>
              <a:stretch>
                <a:fillRect l="-6996" r="-6996"/>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97" name="Google Shape;297;p30"/>
            <p:cNvSpPr/>
            <p:nvPr/>
          </p:nvSpPr>
          <p:spPr>
            <a:xfrm>
              <a:off x="6275380" y="4032449"/>
              <a:ext cx="2407997" cy="102157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98" name="Google Shape;298;p30"/>
            <p:cNvSpPr txBox="1"/>
            <p:nvPr/>
          </p:nvSpPr>
          <p:spPr>
            <a:xfrm>
              <a:off x="6275380" y="4032449"/>
              <a:ext cx="2407997" cy="1021574"/>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r>
                <a:rPr lang="en-MY" sz="1600" b="1" i="0" u="none" strike="noStrike" cap="none">
                  <a:solidFill>
                    <a:schemeClr val="dk1"/>
                  </a:solidFill>
                  <a:latin typeface="Aharoni"/>
                  <a:ea typeface="Aharoni"/>
                  <a:cs typeface="Aharoni"/>
                  <a:sym typeface="Aharoni"/>
                </a:rPr>
                <a:t>ECC is in some cases associated with developmental defects of enamel.</a:t>
              </a:r>
              <a:endParaRPr sz="1400" b="0" i="0" u="none" strike="noStrike" cap="none">
                <a:solidFill>
                  <a:srgbClr val="000000"/>
                </a:solidFill>
                <a:latin typeface="Arial"/>
                <a:ea typeface="Arial"/>
                <a:cs typeface="Arial"/>
                <a:sym typeface="Arial"/>
              </a:endParaRPr>
            </a:p>
          </p:txBody>
        </p:sp>
      </p:grpSp>
      <p:pic>
        <p:nvPicPr>
          <p:cNvPr id="299" name="Google Shape;299;p30" descr="Close up of a child's mouth with missing teeth&#10;&#10;Description automatically generated"/>
          <p:cNvPicPr preferRelativeResize="0"/>
          <p:nvPr/>
        </p:nvPicPr>
        <p:blipFill rotWithShape="1">
          <a:blip r:embed="rId6">
            <a:alphaModFix/>
          </a:blip>
          <a:srcRect/>
          <a:stretch/>
        </p:blipFill>
        <p:spPr>
          <a:xfrm>
            <a:off x="1775520" y="1052736"/>
            <a:ext cx="804900" cy="792088"/>
          </a:xfrm>
          <a:prstGeom prst="rect">
            <a:avLst/>
          </a:prstGeom>
          <a:noFill/>
          <a:ln>
            <a:noFill/>
          </a:ln>
        </p:spPr>
      </p:pic>
      <p:pic>
        <p:nvPicPr>
          <p:cNvPr id="300" name="Google Shape;300;p30" descr="Mother feeding baby"/>
          <p:cNvPicPr preferRelativeResize="0"/>
          <p:nvPr/>
        </p:nvPicPr>
        <p:blipFill rotWithShape="1">
          <a:blip r:embed="rId7">
            <a:alphaModFix/>
          </a:blip>
          <a:srcRect/>
          <a:stretch/>
        </p:blipFill>
        <p:spPr>
          <a:xfrm flipH="1">
            <a:off x="6096001" y="3429001"/>
            <a:ext cx="576105" cy="57606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1"/>
          <p:cNvSpPr txBox="1">
            <a:spLocks noGrp="1"/>
          </p:cNvSpPr>
          <p:nvPr>
            <p:ph type="title"/>
          </p:nvPr>
        </p:nvSpPr>
        <p:spPr>
          <a:xfrm>
            <a:off x="1981200" y="-42251"/>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2060"/>
              </a:buClr>
              <a:buSzPts val="4400"/>
              <a:buFont typeface="Stardos Stencil"/>
              <a:buNone/>
            </a:pPr>
            <a:r>
              <a:rPr lang="en-MY">
                <a:solidFill>
                  <a:srgbClr val="002060"/>
                </a:solidFill>
                <a:latin typeface="Stardos Stencil"/>
                <a:ea typeface="Stardos Stencil"/>
                <a:cs typeface="Stardos Stencil"/>
                <a:sym typeface="Stardos Stencil"/>
              </a:rPr>
              <a:t>RISK FACTORS</a:t>
            </a:r>
            <a:endParaRPr/>
          </a:p>
        </p:txBody>
      </p:sp>
      <p:sp>
        <p:nvSpPr>
          <p:cNvPr id="306" name="Google Shape;306;p31"/>
          <p:cNvSpPr>
            <a:spLocks noGrp="1"/>
          </p:cNvSpPr>
          <p:nvPr>
            <p:ph type="body" idx="1"/>
          </p:nvPr>
        </p:nvSpPr>
        <p:spPr>
          <a:xfrm>
            <a:off x="4367808" y="3068960"/>
            <a:ext cx="2952328" cy="1296145"/>
          </a:xfrm>
          <a:prstGeom prst="roundRect">
            <a:avLst>
              <a:gd name="adj" fmla="val 50000"/>
            </a:avLst>
          </a:prstGeom>
          <a:solidFill>
            <a:srgbClr val="FFC000"/>
          </a:solidFill>
          <a:ln w="25400" cap="flat" cmpd="sng">
            <a:solidFill>
              <a:srgbClr val="3E5300"/>
            </a:solidFill>
            <a:prstDash val="solid"/>
            <a:round/>
            <a:headEnd type="none" w="sm" len="sm"/>
            <a:tailEnd type="none" w="sm" len="sm"/>
          </a:ln>
          <a:effectLst>
            <a:reflection stA="52000" endA="300" endPos="35000" sy="-100000" algn="bl" rotWithShape="0"/>
          </a:effectLst>
        </p:spPr>
        <p:txBody>
          <a:bodyPr spcFirstLastPara="1" wrap="square" lIns="91425" tIns="45700" rIns="91425" bIns="45700" anchor="ctr" anchorCtr="0">
            <a:normAutofit/>
          </a:bodyPr>
          <a:lstStyle/>
          <a:p>
            <a:pPr marL="0" lvl="0" indent="0" algn="ctr" rtl="0">
              <a:lnSpc>
                <a:spcPct val="80000"/>
              </a:lnSpc>
              <a:spcBef>
                <a:spcPts val="0"/>
              </a:spcBef>
              <a:spcAft>
                <a:spcPts val="0"/>
              </a:spcAft>
              <a:buClr>
                <a:schemeClr val="lt1"/>
              </a:buClr>
              <a:buSzPts val="2240"/>
              <a:buNone/>
            </a:pPr>
            <a:r>
              <a:rPr lang="en-MY" sz="2240">
                <a:solidFill>
                  <a:srgbClr val="2A5010"/>
                </a:solidFill>
                <a:latin typeface="Times New Roman"/>
                <a:ea typeface="Times New Roman"/>
                <a:cs typeface="Times New Roman"/>
                <a:sym typeface="Times New Roman"/>
              </a:rPr>
              <a:t>EARLY CHIDHOOD CARIES</a:t>
            </a:r>
            <a:endParaRPr>
              <a:solidFill>
                <a:srgbClr val="2A5010"/>
              </a:solidFill>
            </a:endParaRPr>
          </a:p>
        </p:txBody>
      </p:sp>
      <p:sp>
        <p:nvSpPr>
          <p:cNvPr id="307" name="Google Shape;307;p3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solidFill>
                  <a:schemeClr val="lt1"/>
                </a:solidFill>
              </a:rPr>
              <a:t>ToT CPG Management of Early Childhood Caries</a:t>
            </a:r>
            <a:endParaRPr>
              <a:solidFill>
                <a:schemeClr val="lt1"/>
              </a:solidFill>
            </a:endParaRPr>
          </a:p>
        </p:txBody>
      </p:sp>
      <p:sp>
        <p:nvSpPr>
          <p:cNvPr id="308" name="Google Shape;308;p31"/>
          <p:cNvSpPr/>
          <p:nvPr/>
        </p:nvSpPr>
        <p:spPr>
          <a:xfrm>
            <a:off x="4799856" y="1417638"/>
            <a:ext cx="2170584" cy="720080"/>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1800" b="0" i="0" u="none" strike="noStrike" cap="none">
                <a:solidFill>
                  <a:srgbClr val="2A5010"/>
                </a:solidFill>
                <a:latin typeface="Times New Roman"/>
                <a:ea typeface="Times New Roman"/>
                <a:cs typeface="Times New Roman"/>
                <a:sym typeface="Times New Roman"/>
              </a:rPr>
              <a:t>FEEDING PRACTICES</a:t>
            </a:r>
            <a:endParaRPr sz="1400" b="0" i="0" u="none" strike="noStrike" cap="none">
              <a:solidFill>
                <a:srgbClr val="2A5010"/>
              </a:solidFill>
              <a:latin typeface="Arial"/>
              <a:ea typeface="Arial"/>
              <a:cs typeface="Arial"/>
              <a:sym typeface="Arial"/>
            </a:endParaRPr>
          </a:p>
        </p:txBody>
      </p:sp>
      <p:sp>
        <p:nvSpPr>
          <p:cNvPr id="309" name="Google Shape;309;p31"/>
          <p:cNvSpPr/>
          <p:nvPr/>
        </p:nvSpPr>
        <p:spPr>
          <a:xfrm>
            <a:off x="1837184" y="1901952"/>
            <a:ext cx="2170584" cy="1142999"/>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10" name="Google Shape;310;p31"/>
          <p:cNvSpPr txBox="1"/>
          <p:nvPr/>
        </p:nvSpPr>
        <p:spPr>
          <a:xfrm>
            <a:off x="2078379" y="2144136"/>
            <a:ext cx="1584176" cy="707886"/>
          </a:xfrm>
          <a:prstGeom prst="rect">
            <a:avLst/>
          </a:prstGeom>
          <a:noFill/>
          <a:ln>
            <a:noFill/>
          </a:ln>
          <a:effectLst>
            <a:reflection stA="50000" endA="300" endPos="55000" sy="-100000" algn="bl" rotWithShape="0"/>
          </a:effectLst>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MY" sz="2000" b="1" i="0" u="none" strike="noStrike" cap="none">
                <a:solidFill>
                  <a:srgbClr val="2A5010"/>
                </a:solidFill>
                <a:latin typeface="Times New Roman"/>
                <a:ea typeface="Times New Roman"/>
                <a:cs typeface="Times New Roman"/>
                <a:sym typeface="Times New Roman"/>
              </a:rPr>
              <a:t>DIETARY SUGARS</a:t>
            </a:r>
            <a:endParaRPr sz="1400" b="0" i="0" u="none" strike="noStrike" cap="none">
              <a:solidFill>
                <a:srgbClr val="2A5010"/>
              </a:solidFill>
              <a:latin typeface="Arial"/>
              <a:ea typeface="Arial"/>
              <a:cs typeface="Arial"/>
              <a:sym typeface="Arial"/>
            </a:endParaRPr>
          </a:p>
        </p:txBody>
      </p:sp>
      <p:sp>
        <p:nvSpPr>
          <p:cNvPr id="311" name="Google Shape;311;p31"/>
          <p:cNvSpPr/>
          <p:nvPr/>
        </p:nvSpPr>
        <p:spPr>
          <a:xfrm>
            <a:off x="8040216" y="1813877"/>
            <a:ext cx="1584176" cy="896231"/>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1800" b="0" i="0" u="none" strike="noStrike" cap="none">
                <a:solidFill>
                  <a:srgbClr val="2A5010"/>
                </a:solidFill>
                <a:latin typeface="Times New Roman"/>
                <a:ea typeface="Times New Roman"/>
                <a:cs typeface="Times New Roman"/>
                <a:sym typeface="Times New Roman"/>
              </a:rPr>
              <a:t>OH PRACTICES</a:t>
            </a:r>
            <a:endParaRPr sz="1400" b="0" i="0" u="none" strike="noStrike" cap="none">
              <a:solidFill>
                <a:srgbClr val="2A5010"/>
              </a:solidFill>
              <a:latin typeface="Arial"/>
              <a:ea typeface="Arial"/>
              <a:cs typeface="Arial"/>
              <a:sym typeface="Arial"/>
            </a:endParaRPr>
          </a:p>
        </p:txBody>
      </p:sp>
      <p:sp>
        <p:nvSpPr>
          <p:cNvPr id="312" name="Google Shape;312;p31"/>
          <p:cNvSpPr/>
          <p:nvPr/>
        </p:nvSpPr>
        <p:spPr>
          <a:xfrm>
            <a:off x="2253805" y="3289869"/>
            <a:ext cx="1707727" cy="1068165"/>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1800" b="0" i="0" u="none" strike="noStrike" cap="none">
                <a:solidFill>
                  <a:srgbClr val="2A5010"/>
                </a:solidFill>
                <a:latin typeface="Times New Roman"/>
                <a:ea typeface="Times New Roman"/>
                <a:cs typeface="Times New Roman"/>
                <a:sym typeface="Times New Roman"/>
              </a:rPr>
              <a:t>GENETIC FACTORS</a:t>
            </a:r>
            <a:endParaRPr sz="1400" b="0" i="0" u="none" strike="noStrike" cap="none">
              <a:solidFill>
                <a:srgbClr val="2A5010"/>
              </a:solidFill>
              <a:latin typeface="Arial"/>
              <a:ea typeface="Arial"/>
              <a:cs typeface="Arial"/>
              <a:sym typeface="Arial"/>
            </a:endParaRPr>
          </a:p>
        </p:txBody>
      </p:sp>
      <p:sp>
        <p:nvSpPr>
          <p:cNvPr id="313" name="Google Shape;313;p31"/>
          <p:cNvSpPr/>
          <p:nvPr/>
        </p:nvSpPr>
        <p:spPr>
          <a:xfrm>
            <a:off x="8026755" y="3197341"/>
            <a:ext cx="2341444" cy="1039381"/>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1800" b="0" i="0" u="none" strike="noStrike" cap="none">
                <a:solidFill>
                  <a:srgbClr val="2A5010"/>
                </a:solidFill>
                <a:latin typeface="Times New Roman"/>
                <a:ea typeface="Times New Roman"/>
                <a:cs typeface="Times New Roman"/>
                <a:sym typeface="Times New Roman"/>
              </a:rPr>
              <a:t>PARENTAL CHARECTERSTICS</a:t>
            </a:r>
            <a:endParaRPr sz="1400" b="0" i="0" u="none" strike="noStrike" cap="none">
              <a:solidFill>
                <a:srgbClr val="2A5010"/>
              </a:solidFill>
              <a:latin typeface="Arial"/>
              <a:ea typeface="Arial"/>
              <a:cs typeface="Arial"/>
              <a:sym typeface="Arial"/>
            </a:endParaRPr>
          </a:p>
        </p:txBody>
      </p:sp>
      <p:sp>
        <p:nvSpPr>
          <p:cNvPr id="314" name="Google Shape;314;p31"/>
          <p:cNvSpPr/>
          <p:nvPr/>
        </p:nvSpPr>
        <p:spPr>
          <a:xfrm>
            <a:off x="2315046" y="5239154"/>
            <a:ext cx="2180755" cy="988815"/>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1800" b="0" i="0" u="none" strike="noStrike" cap="none">
                <a:solidFill>
                  <a:srgbClr val="2A5010"/>
                </a:solidFill>
                <a:latin typeface="Times New Roman"/>
                <a:ea typeface="Times New Roman"/>
                <a:cs typeface="Times New Roman"/>
                <a:sym typeface="Times New Roman"/>
              </a:rPr>
              <a:t>ENVIRONMENTAL FACTORS</a:t>
            </a:r>
            <a:endParaRPr sz="1400" b="0" i="0" u="none" strike="noStrike" cap="none">
              <a:solidFill>
                <a:srgbClr val="2A5010"/>
              </a:solidFill>
              <a:latin typeface="Arial"/>
              <a:ea typeface="Arial"/>
              <a:cs typeface="Arial"/>
              <a:sym typeface="Arial"/>
            </a:endParaRPr>
          </a:p>
        </p:txBody>
      </p:sp>
      <p:sp>
        <p:nvSpPr>
          <p:cNvPr id="315" name="Google Shape;315;p31"/>
          <p:cNvSpPr/>
          <p:nvPr/>
        </p:nvSpPr>
        <p:spPr>
          <a:xfrm>
            <a:off x="7775009" y="5277827"/>
            <a:ext cx="2180755" cy="950140"/>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1800" b="0" i="0" u="none" strike="noStrike" cap="none">
                <a:solidFill>
                  <a:srgbClr val="2A5010"/>
                </a:solidFill>
                <a:latin typeface="Times New Roman"/>
                <a:ea typeface="Times New Roman"/>
                <a:cs typeface="Times New Roman"/>
                <a:sym typeface="Times New Roman"/>
              </a:rPr>
              <a:t>FAMILY BACGROUND</a:t>
            </a:r>
            <a:endParaRPr sz="1400" b="0" i="0" u="none" strike="noStrike" cap="none">
              <a:solidFill>
                <a:srgbClr val="2A5010"/>
              </a:solidFill>
              <a:latin typeface="Arial"/>
              <a:ea typeface="Arial"/>
              <a:cs typeface="Arial"/>
              <a:sym typeface="Arial"/>
            </a:endParaRPr>
          </a:p>
        </p:txBody>
      </p:sp>
      <p:cxnSp>
        <p:nvCxnSpPr>
          <p:cNvPr id="316" name="Google Shape;316;p31"/>
          <p:cNvCxnSpPr>
            <a:stCxn id="309" idx="3"/>
          </p:cNvCxnSpPr>
          <p:nvPr/>
        </p:nvCxnSpPr>
        <p:spPr>
          <a:xfrm>
            <a:off x="4007768" y="2473452"/>
            <a:ext cx="792000" cy="595500"/>
          </a:xfrm>
          <a:prstGeom prst="curvedConnector3">
            <a:avLst>
              <a:gd name="adj1" fmla="val 50006"/>
            </a:avLst>
          </a:prstGeom>
          <a:noFill/>
          <a:ln w="76200" cap="flat" cmpd="sng">
            <a:solidFill>
              <a:schemeClr val="dk1"/>
            </a:solidFill>
            <a:prstDash val="solid"/>
            <a:round/>
            <a:headEnd type="none" w="sm" len="sm"/>
            <a:tailEnd type="triangle" w="med" len="med"/>
          </a:ln>
        </p:spPr>
      </p:cxnSp>
      <p:cxnSp>
        <p:nvCxnSpPr>
          <p:cNvPr id="317" name="Google Shape;317;p31"/>
          <p:cNvCxnSpPr/>
          <p:nvPr/>
        </p:nvCxnSpPr>
        <p:spPr>
          <a:xfrm rot="5400000">
            <a:off x="5431222" y="2649969"/>
            <a:ext cx="825600" cy="12600"/>
          </a:xfrm>
          <a:prstGeom prst="curvedConnector3">
            <a:avLst>
              <a:gd name="adj1" fmla="val 50000"/>
            </a:avLst>
          </a:prstGeom>
          <a:noFill/>
          <a:ln w="76200" cap="flat" cmpd="sng">
            <a:solidFill>
              <a:schemeClr val="dk1"/>
            </a:solidFill>
            <a:prstDash val="solid"/>
            <a:round/>
            <a:headEnd type="none" w="sm" len="sm"/>
            <a:tailEnd type="triangle" w="med" len="med"/>
          </a:ln>
        </p:spPr>
      </p:cxnSp>
      <p:cxnSp>
        <p:nvCxnSpPr>
          <p:cNvPr id="318" name="Google Shape;318;p31"/>
          <p:cNvCxnSpPr/>
          <p:nvPr/>
        </p:nvCxnSpPr>
        <p:spPr>
          <a:xfrm flipH="1">
            <a:off x="6744216" y="2031989"/>
            <a:ext cx="1296000" cy="912600"/>
          </a:xfrm>
          <a:prstGeom prst="curvedConnector3">
            <a:avLst>
              <a:gd name="adj1" fmla="val 50000"/>
            </a:avLst>
          </a:prstGeom>
          <a:noFill/>
          <a:ln w="76200" cap="flat" cmpd="sng">
            <a:solidFill>
              <a:schemeClr val="dk1"/>
            </a:solidFill>
            <a:prstDash val="solid"/>
            <a:round/>
            <a:headEnd type="none" w="sm" len="sm"/>
            <a:tailEnd type="triangle" w="med" len="med"/>
          </a:ln>
        </p:spPr>
      </p:cxnSp>
      <p:cxnSp>
        <p:nvCxnSpPr>
          <p:cNvPr id="319" name="Google Shape;319;p31"/>
          <p:cNvCxnSpPr/>
          <p:nvPr/>
        </p:nvCxnSpPr>
        <p:spPr>
          <a:xfrm rot="10800000" flipH="1">
            <a:off x="4004593" y="4435271"/>
            <a:ext cx="1116000" cy="736800"/>
          </a:xfrm>
          <a:prstGeom prst="curvedConnector3">
            <a:avLst>
              <a:gd name="adj1" fmla="val 50000"/>
            </a:avLst>
          </a:prstGeom>
          <a:noFill/>
          <a:ln w="76200" cap="flat" cmpd="sng">
            <a:solidFill>
              <a:schemeClr val="dk1"/>
            </a:solidFill>
            <a:prstDash val="solid"/>
            <a:round/>
            <a:headEnd type="none" w="sm" len="sm"/>
            <a:tailEnd type="triangle" w="med" len="med"/>
          </a:ln>
        </p:spPr>
      </p:cxnSp>
      <p:cxnSp>
        <p:nvCxnSpPr>
          <p:cNvPr id="320" name="Google Shape;320;p31"/>
          <p:cNvCxnSpPr>
            <a:stCxn id="312" idx="3"/>
            <a:endCxn id="306" idx="1"/>
          </p:cNvCxnSpPr>
          <p:nvPr/>
        </p:nvCxnSpPr>
        <p:spPr>
          <a:xfrm rot="10800000" flipH="1">
            <a:off x="3961532" y="3717152"/>
            <a:ext cx="406200" cy="106800"/>
          </a:xfrm>
          <a:prstGeom prst="curvedConnector3">
            <a:avLst>
              <a:gd name="adj1" fmla="val 50000"/>
            </a:avLst>
          </a:prstGeom>
          <a:noFill/>
          <a:ln w="76200" cap="flat" cmpd="sng">
            <a:solidFill>
              <a:schemeClr val="dk1"/>
            </a:solidFill>
            <a:prstDash val="solid"/>
            <a:round/>
            <a:headEnd type="none" w="sm" len="sm"/>
            <a:tailEnd type="triangle" w="med" len="med"/>
          </a:ln>
        </p:spPr>
      </p:cxnSp>
      <p:cxnSp>
        <p:nvCxnSpPr>
          <p:cNvPr id="321" name="Google Shape;321;p31"/>
          <p:cNvCxnSpPr/>
          <p:nvPr/>
        </p:nvCxnSpPr>
        <p:spPr>
          <a:xfrm rot="10800000">
            <a:off x="6970488" y="4358171"/>
            <a:ext cx="1717800" cy="813900"/>
          </a:xfrm>
          <a:prstGeom prst="curvedConnector3">
            <a:avLst>
              <a:gd name="adj1" fmla="val 50000"/>
            </a:avLst>
          </a:prstGeom>
          <a:noFill/>
          <a:ln w="76200" cap="flat" cmpd="sng">
            <a:solidFill>
              <a:schemeClr val="dk1"/>
            </a:solidFill>
            <a:prstDash val="solid"/>
            <a:round/>
            <a:headEnd type="none" w="sm" len="sm"/>
            <a:tailEnd type="triangle" w="med" len="med"/>
          </a:ln>
        </p:spPr>
      </p:cxnSp>
      <p:cxnSp>
        <p:nvCxnSpPr>
          <p:cNvPr id="322" name="Google Shape;322;p31"/>
          <p:cNvCxnSpPr>
            <a:stCxn id="313" idx="1"/>
            <a:endCxn id="306" idx="3"/>
          </p:cNvCxnSpPr>
          <p:nvPr/>
        </p:nvCxnSpPr>
        <p:spPr>
          <a:xfrm flipH="1">
            <a:off x="7320255" y="3717032"/>
            <a:ext cx="706500" cy="600"/>
          </a:xfrm>
          <a:prstGeom prst="curvedConnector3">
            <a:avLst>
              <a:gd name="adj1" fmla="val 50000"/>
            </a:avLst>
          </a:prstGeom>
          <a:noFill/>
          <a:ln w="76200" cap="flat" cmpd="sng">
            <a:solidFill>
              <a:schemeClr val="dk1"/>
            </a:solidFill>
            <a:prstDash val="solid"/>
            <a:round/>
            <a:headEnd type="none" w="sm" len="sm"/>
            <a:tailEnd type="triangle" w="med" len="med"/>
          </a:ln>
        </p:spPr>
      </p:cxnSp>
      <p:sp>
        <p:nvSpPr>
          <p:cNvPr id="323" name="Google Shape;323;p31"/>
          <p:cNvSpPr/>
          <p:nvPr/>
        </p:nvSpPr>
        <p:spPr>
          <a:xfrm>
            <a:off x="4999273" y="5234974"/>
            <a:ext cx="2180755" cy="988815"/>
          </a:xfrm>
          <a:prstGeom prst="rect">
            <a:avLst/>
          </a:prstGeom>
          <a:solidFill>
            <a:srgbClr val="D3D3D3"/>
          </a:solidFill>
          <a:ln w="25400" cap="flat" cmpd="sng">
            <a:solidFill>
              <a:srgbClr val="FFC000"/>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1800" b="0" i="0" u="none" strike="noStrike" cap="none">
                <a:solidFill>
                  <a:srgbClr val="2A5010"/>
                </a:solidFill>
                <a:latin typeface="Times New Roman"/>
                <a:ea typeface="Times New Roman"/>
                <a:cs typeface="Times New Roman"/>
                <a:sym typeface="Times New Roman"/>
              </a:rPr>
              <a:t>ORAL MICROBIOME</a:t>
            </a:r>
            <a:endParaRPr sz="1400" b="0" i="0" u="none" strike="noStrike" cap="none">
              <a:solidFill>
                <a:srgbClr val="2A5010"/>
              </a:solidFill>
              <a:latin typeface="Arial"/>
              <a:ea typeface="Arial"/>
              <a:cs typeface="Arial"/>
              <a:sym typeface="Arial"/>
            </a:endParaRPr>
          </a:p>
        </p:txBody>
      </p:sp>
      <p:cxnSp>
        <p:nvCxnSpPr>
          <p:cNvPr id="324" name="Google Shape;324;p31"/>
          <p:cNvCxnSpPr/>
          <p:nvPr/>
        </p:nvCxnSpPr>
        <p:spPr>
          <a:xfrm rot="10800000">
            <a:off x="5885148" y="4388660"/>
            <a:ext cx="1" cy="752784"/>
          </a:xfrm>
          <a:prstGeom prst="straightConnector1">
            <a:avLst/>
          </a:prstGeom>
          <a:noFill/>
          <a:ln w="76200" cap="flat" cmpd="sng">
            <a:solidFill>
              <a:schemeClr val="dk1"/>
            </a:solidFill>
            <a:prstDash val="solid"/>
            <a:round/>
            <a:headEnd type="none" w="sm" len="sm"/>
            <a:tailEnd type="triangl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2"/>
          <p:cNvSpPr/>
          <p:nvPr/>
        </p:nvSpPr>
        <p:spPr>
          <a:xfrm>
            <a:off x="1739680" y="142323"/>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30" name="Google Shape;330;p32"/>
          <p:cNvSpPr txBox="1">
            <a:spLocks noGrp="1"/>
          </p:cNvSpPr>
          <p:nvPr>
            <p:ph type="body" idx="1"/>
          </p:nvPr>
        </p:nvSpPr>
        <p:spPr>
          <a:xfrm>
            <a:off x="1842520" y="260649"/>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3200"/>
              <a:buNone/>
            </a:pPr>
            <a:r>
              <a:rPr lang="en-MY" sz="3600">
                <a:solidFill>
                  <a:srgbClr val="F2F2F2"/>
                </a:solidFill>
                <a:latin typeface="Stardos Stencil"/>
                <a:ea typeface="Stardos Stencil"/>
                <a:cs typeface="Stardos Stencil"/>
                <a:sym typeface="Stardos Stencil"/>
              </a:rPr>
              <a:t>FEEDING PRACTICES</a:t>
            </a:r>
            <a:endParaRPr sz="3600">
              <a:solidFill>
                <a:srgbClr val="F2F2F2"/>
              </a:solidFill>
              <a:latin typeface="Stardos Stencil"/>
              <a:ea typeface="Stardos Stencil"/>
              <a:cs typeface="Stardos Stencil"/>
              <a:sym typeface="Stardos Stencil"/>
            </a:endParaRPr>
          </a:p>
        </p:txBody>
      </p:sp>
      <p:sp>
        <p:nvSpPr>
          <p:cNvPr id="331" name="Google Shape;331;p3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sp>
        <p:nvSpPr>
          <p:cNvPr id="332" name="Google Shape;332;p32"/>
          <p:cNvSpPr txBox="1"/>
          <p:nvPr/>
        </p:nvSpPr>
        <p:spPr>
          <a:xfrm>
            <a:off x="1066386" y="1133379"/>
            <a:ext cx="8471100" cy="4710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2800" b="0" i="0" u="none" strike="noStrike" cap="none">
                <a:solidFill>
                  <a:schemeClr val="dk1"/>
                </a:solidFill>
                <a:latin typeface="Arial"/>
                <a:ea typeface="Arial"/>
                <a:cs typeface="Arial"/>
                <a:sym typeface="Arial"/>
              </a:rPr>
              <a:t>Feeding practices of infants include breastfeeding and/or bottle feeding is a risk factor for ECC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800" b="0" i="0" u="none" strike="noStrike" cap="none">
              <a:solidFill>
                <a:schemeClr val="dk1"/>
              </a:solidFill>
              <a:latin typeface="Arial"/>
              <a:ea typeface="Arial"/>
              <a:cs typeface="Arial"/>
              <a:sym typeface="Arial"/>
            </a:endParaRPr>
          </a:p>
          <a:p>
            <a:pPr marL="457200" marR="0" lvl="0" indent="-457200" algn="l" rtl="0">
              <a:lnSpc>
                <a:spcPct val="100000"/>
              </a:lnSpc>
              <a:spcBef>
                <a:spcPts val="0"/>
              </a:spcBef>
              <a:spcAft>
                <a:spcPts val="0"/>
              </a:spcAft>
              <a:buClr>
                <a:schemeClr val="dk1"/>
              </a:buClr>
              <a:buSzPts val="2400"/>
              <a:buFont typeface="Noto Sans Symbols"/>
              <a:buChar char="⮚"/>
            </a:pPr>
            <a:r>
              <a:rPr lang="en-MY" sz="2400" b="1" i="0" u="none" strike="noStrike" cap="none">
                <a:solidFill>
                  <a:schemeClr val="dk1"/>
                </a:solidFill>
                <a:latin typeface="Arial"/>
                <a:ea typeface="Arial"/>
                <a:cs typeface="Arial"/>
                <a:sym typeface="Arial"/>
              </a:rPr>
              <a:t>Studies found breastfed children were less affected by dental caries than bottle fed children (OR=0.43, 95%CI 0.23 to 0.08).</a:t>
            </a:r>
            <a:r>
              <a:rPr lang="en-MY" sz="2400" b="1" i="0" u="none" strike="noStrike" cap="none" baseline="30000">
                <a:solidFill>
                  <a:schemeClr val="dk1"/>
                </a:solidFill>
                <a:latin typeface="Arial"/>
                <a:ea typeface="Arial"/>
                <a:cs typeface="Arial"/>
                <a:sym typeface="Arial"/>
              </a:rPr>
              <a:t>(Avila et al., 2015) level III</a:t>
            </a:r>
            <a:endParaRPr sz="1400" b="0" i="0" u="none" strike="noStrike" cap="none">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chemeClr val="dk1"/>
              </a:buClr>
              <a:buSzPts val="2400"/>
              <a:buFont typeface="Noto Sans Symbols"/>
              <a:buChar char="⮚"/>
            </a:pPr>
            <a:r>
              <a:rPr lang="en-MY" sz="2400" b="1" i="0" u="none" strike="noStrike" cap="none">
                <a:solidFill>
                  <a:schemeClr val="dk1"/>
                </a:solidFill>
                <a:latin typeface="Arial"/>
                <a:ea typeface="Arial"/>
                <a:cs typeface="Arial"/>
                <a:sym typeface="Arial"/>
              </a:rPr>
              <a:t>infants who are breastfed up to two years of age do not have a greater risk of ECC than those breastfed up to one year of age (Mean ratio=1.9, 95% CI 1.5 to 2.4).</a:t>
            </a:r>
            <a:r>
              <a:rPr lang="en-MY" sz="2400" b="1" i="0" u="none" strike="noStrike" cap="none" baseline="30000">
                <a:solidFill>
                  <a:schemeClr val="dk1"/>
                </a:solidFill>
                <a:latin typeface="Arial"/>
                <a:ea typeface="Arial"/>
                <a:cs typeface="Arial"/>
                <a:sym typeface="Arial"/>
              </a:rPr>
              <a:t>(Moynihan et al., 2019) level II-2</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2400" b="1" i="0" u="none" strike="noStrike" cap="none">
              <a:solidFill>
                <a:srgbClr val="4A3521"/>
              </a:solidFill>
              <a:latin typeface="Arial"/>
              <a:ea typeface="Arial"/>
              <a:cs typeface="Arial"/>
              <a:sym typeface="Arial"/>
            </a:endParaRPr>
          </a:p>
          <a:p>
            <a:pPr marL="0" marR="0" lvl="0" indent="0" algn="l" rtl="0">
              <a:lnSpc>
                <a:spcPct val="100000"/>
              </a:lnSpc>
              <a:spcBef>
                <a:spcPts val="0"/>
              </a:spcBef>
              <a:spcAft>
                <a:spcPts val="0"/>
              </a:spcAft>
              <a:buNone/>
            </a:pPr>
            <a:r>
              <a:rPr lang="en-MY" sz="2400" b="1" i="0" u="none" strike="noStrike" cap="none">
                <a:solidFill>
                  <a:srgbClr val="FF0000"/>
                </a:solidFill>
                <a:latin typeface="Arial"/>
                <a:ea typeface="Arial"/>
                <a:cs typeface="Arial"/>
                <a:sym typeface="Arial"/>
              </a:rPr>
              <a:t>** ALL STATISTICAL RESULTS ARE SIGNIFICANT </a:t>
            </a:r>
            <a:endParaRPr sz="2400" b="1" i="0" u="none" strike="noStrike" cap="none">
              <a:solidFill>
                <a:srgbClr val="FF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3"/>
          <p:cNvSpPr/>
          <p:nvPr/>
        </p:nvSpPr>
        <p:spPr>
          <a:xfrm>
            <a:off x="1739680" y="142323"/>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38" name="Google Shape;338;p33"/>
          <p:cNvSpPr txBox="1">
            <a:spLocks noGrp="1"/>
          </p:cNvSpPr>
          <p:nvPr>
            <p:ph type="body" idx="1"/>
          </p:nvPr>
        </p:nvSpPr>
        <p:spPr>
          <a:xfrm>
            <a:off x="1842520" y="260649"/>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lt1"/>
              </a:buClr>
              <a:buSzPts val="3200"/>
              <a:buNone/>
            </a:pPr>
            <a:r>
              <a:rPr lang="en-MY" sz="4000">
                <a:solidFill>
                  <a:srgbClr val="F2F2F2"/>
                </a:solidFill>
                <a:latin typeface="Stardos Stencil"/>
                <a:ea typeface="Stardos Stencil"/>
                <a:cs typeface="Stardos Stencil"/>
                <a:sym typeface="Stardos Stencil"/>
              </a:rPr>
              <a:t>FEEDING PRACTICES</a:t>
            </a:r>
            <a:endParaRPr sz="4000">
              <a:solidFill>
                <a:srgbClr val="F2F2F2"/>
              </a:solidFill>
              <a:latin typeface="Stardos Stencil"/>
              <a:ea typeface="Stardos Stencil"/>
              <a:cs typeface="Stardos Stencil"/>
              <a:sym typeface="Stardos Stencil"/>
            </a:endParaRPr>
          </a:p>
        </p:txBody>
      </p:sp>
      <p:sp>
        <p:nvSpPr>
          <p:cNvPr id="339" name="Google Shape;339;p3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sp>
        <p:nvSpPr>
          <p:cNvPr id="340" name="Google Shape;340;p33"/>
          <p:cNvSpPr txBox="1"/>
          <p:nvPr/>
        </p:nvSpPr>
        <p:spPr>
          <a:xfrm>
            <a:off x="990681" y="1262162"/>
            <a:ext cx="8471100" cy="5145600"/>
          </a:xfrm>
          <a:prstGeom prst="rect">
            <a:avLst/>
          </a:prstGeom>
          <a:noFill/>
          <a:ln>
            <a:noFill/>
          </a:ln>
        </p:spPr>
        <p:txBody>
          <a:bodyPr spcFirstLastPara="1" wrap="square" lIns="91425" tIns="45700" rIns="91425" bIns="45700" anchor="t" anchorCtr="0">
            <a:spAutoFit/>
          </a:bodyPr>
          <a:lstStyle/>
          <a:p>
            <a:pPr marL="457200" marR="0" lvl="0" indent="0" algn="just" rtl="0">
              <a:lnSpc>
                <a:spcPct val="107000"/>
              </a:lnSpc>
              <a:spcBef>
                <a:spcPts val="0"/>
              </a:spcBef>
              <a:spcAft>
                <a:spcPts val="0"/>
              </a:spcAft>
              <a:buNone/>
            </a:pPr>
            <a:r>
              <a:rPr lang="en-MY" sz="2800" b="1" i="0" u="none" strike="noStrike" cap="none">
                <a:solidFill>
                  <a:srgbClr val="002060"/>
                </a:solidFill>
                <a:latin typeface="Arial"/>
                <a:ea typeface="Arial"/>
                <a:cs typeface="Arial"/>
                <a:sym typeface="Arial"/>
              </a:rPr>
              <a:t>Both</a:t>
            </a:r>
            <a:r>
              <a:rPr lang="en-MY" sz="2800" b="1" i="0" u="none" strike="noStrike" cap="none">
                <a:solidFill>
                  <a:srgbClr val="FF0000"/>
                </a:solidFill>
                <a:latin typeface="Arial"/>
                <a:ea typeface="Arial"/>
                <a:cs typeface="Arial"/>
                <a:sym typeface="Arial"/>
              </a:rPr>
              <a:t> WHO and Malaysian Breastfeeding policy </a:t>
            </a:r>
            <a:r>
              <a:rPr lang="en-MY" sz="2800" b="1" i="0" u="none" strike="noStrike" cap="none">
                <a:solidFill>
                  <a:srgbClr val="002060"/>
                </a:solidFill>
                <a:latin typeface="Arial"/>
                <a:ea typeface="Arial"/>
                <a:cs typeface="Arial"/>
                <a:sym typeface="Arial"/>
              </a:rPr>
              <a:t>recommends</a:t>
            </a:r>
            <a:r>
              <a:rPr lang="en-MY" sz="2800" b="1" i="0" u="none" strike="noStrike" cap="none">
                <a:solidFill>
                  <a:srgbClr val="FF0000"/>
                </a:solidFill>
                <a:latin typeface="Arial"/>
                <a:ea typeface="Arial"/>
                <a:cs typeface="Arial"/>
                <a:sym typeface="Arial"/>
              </a:rPr>
              <a:t> that infants are exclusively breastfed up to six months of </a:t>
            </a:r>
            <a:r>
              <a:rPr lang="en-MY" sz="2800" b="1" i="0" u="none" strike="noStrike" cap="none">
                <a:solidFill>
                  <a:srgbClr val="002060"/>
                </a:solidFill>
                <a:latin typeface="Arial"/>
                <a:ea typeface="Arial"/>
                <a:cs typeface="Arial"/>
                <a:sym typeface="Arial"/>
              </a:rPr>
              <a:t>age, after which</a:t>
            </a:r>
            <a:r>
              <a:rPr lang="en-MY" sz="2800" b="1" i="0" u="none" strike="noStrike" cap="none">
                <a:solidFill>
                  <a:srgbClr val="FF0000"/>
                </a:solidFill>
                <a:latin typeface="Arial"/>
                <a:ea typeface="Arial"/>
                <a:cs typeface="Arial"/>
                <a:sym typeface="Arial"/>
              </a:rPr>
              <a:t> breastfeeding should continue alongside complementary feeding up to two years of age or beyond </a:t>
            </a:r>
            <a:r>
              <a:rPr lang="en-MY" sz="2800" b="1" i="0" u="none" strike="noStrike" cap="none">
                <a:solidFill>
                  <a:srgbClr val="002060"/>
                </a:solidFill>
                <a:latin typeface="Arial"/>
                <a:ea typeface="Arial"/>
                <a:cs typeface="Arial"/>
                <a:sym typeface="Arial"/>
              </a:rPr>
              <a:t>because of the </a:t>
            </a:r>
            <a:r>
              <a:rPr lang="en-MY" sz="2800" b="1" i="0" u="none" strike="noStrike" cap="none">
                <a:solidFill>
                  <a:srgbClr val="FF0000"/>
                </a:solidFill>
                <a:latin typeface="Arial"/>
                <a:ea typeface="Arial"/>
                <a:cs typeface="Arial"/>
                <a:sym typeface="Arial"/>
              </a:rPr>
              <a:t>many health benefits </a:t>
            </a:r>
            <a:r>
              <a:rPr lang="en-MY" sz="2800" b="1" i="0" u="none" strike="noStrike" cap="none">
                <a:solidFill>
                  <a:srgbClr val="002060"/>
                </a:solidFill>
                <a:latin typeface="Arial"/>
                <a:ea typeface="Arial"/>
                <a:cs typeface="Arial"/>
                <a:sym typeface="Arial"/>
              </a:rPr>
              <a:t>of breastfeeding for both mother and infant, including oral health.</a:t>
            </a:r>
            <a:r>
              <a:rPr lang="en-MY" sz="2800" b="1" i="0" u="none" strike="noStrike" cap="none" baseline="30000">
                <a:solidFill>
                  <a:srgbClr val="002060"/>
                </a:solidFill>
                <a:latin typeface="Arial"/>
                <a:ea typeface="Arial"/>
                <a:cs typeface="Arial"/>
                <a:sym typeface="Arial"/>
              </a:rPr>
              <a:t>(WHO, 2023b)</a:t>
            </a:r>
            <a:r>
              <a:rPr lang="en-MY" sz="2800" b="1" i="1" u="none" strike="noStrike" cap="none">
                <a:solidFill>
                  <a:srgbClr val="002060"/>
                </a:solidFill>
                <a:latin typeface="Arial"/>
                <a:ea typeface="Arial"/>
                <a:cs typeface="Arial"/>
                <a:sym typeface="Arial"/>
              </a:rPr>
              <a:t> </a:t>
            </a:r>
            <a:r>
              <a:rPr lang="en-MY" sz="2800" b="1" i="0" u="none" strike="noStrike" cap="none" baseline="30000">
                <a:solidFill>
                  <a:srgbClr val="002060"/>
                </a:solidFill>
                <a:latin typeface="Arial"/>
                <a:ea typeface="Arial"/>
                <a:cs typeface="Arial"/>
                <a:sym typeface="Arial"/>
              </a:rPr>
              <a:t>(MOH, 2023c)</a:t>
            </a:r>
            <a:endParaRPr sz="2800" b="1" i="0" u="none" strike="noStrike" cap="none">
              <a:solidFill>
                <a:srgbClr val="002060"/>
              </a:solidFill>
              <a:latin typeface="Arial"/>
              <a:ea typeface="Arial"/>
              <a:cs typeface="Arial"/>
              <a:sym typeface="Arial"/>
            </a:endParaRPr>
          </a:p>
          <a:p>
            <a:pPr marL="457200" marR="0" lvl="0" indent="-304800" algn="l" rtl="0">
              <a:lnSpc>
                <a:spcPct val="100000"/>
              </a:lnSpc>
              <a:spcBef>
                <a:spcPts val="800"/>
              </a:spcBef>
              <a:spcAft>
                <a:spcPts val="0"/>
              </a:spcAft>
              <a:buNone/>
            </a:pPr>
            <a:endParaRPr sz="2400" b="1" i="0" u="none" strike="noStrike" cap="none">
              <a:solidFill>
                <a:srgbClr val="4A3521"/>
              </a:solidFill>
              <a:latin typeface="Arial"/>
              <a:ea typeface="Arial"/>
              <a:cs typeface="Arial"/>
              <a:sym typeface="Arial"/>
            </a:endParaRPr>
          </a:p>
          <a:p>
            <a:pPr marL="457200" marR="0" lvl="0" indent="-279400" algn="l" rtl="0">
              <a:lnSpc>
                <a:spcPct val="100000"/>
              </a:lnSpc>
              <a:spcBef>
                <a:spcPts val="0"/>
              </a:spcBef>
              <a:spcAft>
                <a:spcPts val="0"/>
              </a:spcAft>
              <a:buNone/>
            </a:pPr>
            <a:endParaRPr sz="2800" b="0" i="0" u="none" strike="noStrike" cap="none">
              <a:solidFill>
                <a:srgbClr val="00206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34"/>
          <p:cNvSpPr/>
          <p:nvPr/>
        </p:nvSpPr>
        <p:spPr>
          <a:xfrm>
            <a:off x="1739680" y="142323"/>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46" name="Google Shape;346;p34"/>
          <p:cNvSpPr txBox="1">
            <a:spLocks noGrp="1"/>
          </p:cNvSpPr>
          <p:nvPr>
            <p:ph type="body" idx="1"/>
          </p:nvPr>
        </p:nvSpPr>
        <p:spPr>
          <a:xfrm>
            <a:off x="1842520" y="260649"/>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lt1"/>
              </a:buClr>
              <a:buSzPts val="3200"/>
              <a:buFont typeface="Arial"/>
              <a:buNone/>
            </a:pPr>
            <a:r>
              <a:rPr lang="en-MY" sz="4000">
                <a:solidFill>
                  <a:srgbClr val="F2F2F2"/>
                </a:solidFill>
                <a:latin typeface="Stardos Stencil"/>
                <a:ea typeface="Stardos Stencil"/>
                <a:cs typeface="Stardos Stencil"/>
                <a:sym typeface="Stardos Stencil"/>
              </a:rPr>
              <a:t>FEEDING PRACTICES</a:t>
            </a:r>
            <a:endParaRPr sz="4000">
              <a:solidFill>
                <a:srgbClr val="F2F2F2"/>
              </a:solidFill>
              <a:latin typeface="Stardos Stencil"/>
              <a:ea typeface="Stardos Stencil"/>
              <a:cs typeface="Stardos Stencil"/>
              <a:sym typeface="Stardos Stencil"/>
            </a:endParaRPr>
          </a:p>
          <a:p>
            <a:pPr marL="0" lvl="0" indent="0" algn="ctr" rtl="0">
              <a:spcBef>
                <a:spcPts val="0"/>
              </a:spcBef>
              <a:spcAft>
                <a:spcPts val="0"/>
              </a:spcAft>
              <a:buClr>
                <a:schemeClr val="dk1"/>
              </a:buClr>
              <a:buSzPts val="3200"/>
              <a:buNone/>
            </a:pPr>
            <a:endParaRPr>
              <a:latin typeface="Stardos Stencil"/>
              <a:ea typeface="Stardos Stencil"/>
              <a:cs typeface="Stardos Stencil"/>
              <a:sym typeface="Stardos Stencil"/>
            </a:endParaRPr>
          </a:p>
        </p:txBody>
      </p:sp>
      <p:sp>
        <p:nvSpPr>
          <p:cNvPr id="347" name="Google Shape;347;p3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sp>
        <p:nvSpPr>
          <p:cNvPr id="348" name="Google Shape;348;p34"/>
          <p:cNvSpPr txBox="1"/>
          <p:nvPr/>
        </p:nvSpPr>
        <p:spPr>
          <a:xfrm>
            <a:off x="1739681" y="1299286"/>
            <a:ext cx="8471119" cy="5573024"/>
          </a:xfrm>
          <a:prstGeom prst="rect">
            <a:avLst/>
          </a:prstGeom>
          <a:noFill/>
          <a:ln>
            <a:noFill/>
          </a:ln>
        </p:spPr>
        <p:txBody>
          <a:bodyPr spcFirstLastPara="1" wrap="square" lIns="91425" tIns="45700" rIns="91425" bIns="45700" anchor="t" anchorCtr="0">
            <a:spAutoFit/>
          </a:bodyPr>
          <a:lstStyle/>
          <a:p>
            <a:pPr marL="457200" marR="0" lvl="0" indent="0" algn="just" rtl="0">
              <a:lnSpc>
                <a:spcPct val="107000"/>
              </a:lnSpc>
              <a:spcBef>
                <a:spcPts val="0"/>
              </a:spcBef>
              <a:spcAft>
                <a:spcPts val="0"/>
              </a:spcAft>
              <a:buNone/>
            </a:pPr>
            <a:r>
              <a:rPr lang="en-MY" sz="2400" b="0" i="0" u="none" strike="noStrike" cap="none">
                <a:solidFill>
                  <a:schemeClr val="dk1"/>
                </a:solidFill>
                <a:latin typeface="Arial"/>
                <a:ea typeface="Arial"/>
                <a:cs typeface="Arial"/>
                <a:sym typeface="Arial"/>
              </a:rPr>
              <a:t> </a:t>
            </a:r>
            <a:r>
              <a:rPr lang="en-MY" sz="2400" b="1" i="0" u="none" strike="noStrike" cap="none">
                <a:solidFill>
                  <a:srgbClr val="FF0000"/>
                </a:solidFill>
                <a:highlight>
                  <a:srgbClr val="FFFF00"/>
                </a:highlight>
                <a:latin typeface="Arial"/>
                <a:ea typeface="Arial"/>
                <a:cs typeface="Arial"/>
                <a:sym typeface="Arial"/>
              </a:rPr>
              <a:t>WHO </a:t>
            </a:r>
            <a:r>
              <a:rPr lang="en-MY" sz="2400" b="1" i="0" u="none" strike="noStrike" cap="none">
                <a:solidFill>
                  <a:srgbClr val="002060"/>
                </a:solidFill>
                <a:latin typeface="Arial"/>
                <a:ea typeface="Arial"/>
                <a:cs typeface="Arial"/>
                <a:sym typeface="Arial"/>
              </a:rPr>
              <a:t>also recommends formula milk (</a:t>
            </a:r>
            <a:r>
              <a:rPr lang="en-MY" sz="2400" b="1" i="0" u="none" strike="noStrike" cap="none">
                <a:solidFill>
                  <a:srgbClr val="002060"/>
                </a:solidFill>
                <a:highlight>
                  <a:srgbClr val="FFFF00"/>
                </a:highlight>
                <a:latin typeface="Arial"/>
                <a:ea typeface="Arial"/>
                <a:cs typeface="Arial"/>
                <a:sym typeface="Arial"/>
              </a:rPr>
              <a:t>bottle feeding) </a:t>
            </a:r>
            <a:r>
              <a:rPr lang="en-MY" sz="2400" b="1" i="0" u="none" strike="noStrike" cap="none">
                <a:solidFill>
                  <a:srgbClr val="002060"/>
                </a:solidFill>
                <a:latin typeface="Arial"/>
                <a:ea typeface="Arial"/>
                <a:cs typeface="Arial"/>
                <a:sym typeface="Arial"/>
              </a:rPr>
              <a:t>can be used as a substitute </a:t>
            </a:r>
            <a:r>
              <a:rPr lang="en-MY" sz="2400" b="1" i="0" u="none" strike="noStrike" cap="none">
                <a:solidFill>
                  <a:srgbClr val="002060"/>
                </a:solidFill>
                <a:highlight>
                  <a:srgbClr val="FFFF00"/>
                </a:highlight>
                <a:latin typeface="Arial"/>
                <a:ea typeface="Arial"/>
                <a:cs typeface="Arial"/>
                <a:sym typeface="Arial"/>
              </a:rPr>
              <a:t>until one year of age</a:t>
            </a:r>
            <a:r>
              <a:rPr lang="en-MY" sz="2400" b="1" i="0" u="none" strike="noStrike" cap="none">
                <a:solidFill>
                  <a:srgbClr val="002060"/>
                </a:solidFill>
                <a:latin typeface="Arial"/>
                <a:ea typeface="Arial"/>
                <a:cs typeface="Arial"/>
                <a:sym typeface="Arial"/>
              </a:rPr>
              <a:t>.</a:t>
            </a:r>
            <a:r>
              <a:rPr lang="en-MY" sz="2400" b="1" i="0" u="none" strike="noStrike" cap="none" baseline="30000">
                <a:solidFill>
                  <a:srgbClr val="002060"/>
                </a:solidFill>
                <a:latin typeface="Arial"/>
                <a:ea typeface="Arial"/>
                <a:cs typeface="Arial"/>
                <a:sym typeface="Arial"/>
              </a:rPr>
              <a:t>(WHO, 2017b)</a:t>
            </a:r>
            <a:r>
              <a:rPr lang="en-MY" sz="2400" b="1" i="0" u="none" strike="noStrike" cap="none">
                <a:solidFill>
                  <a:srgbClr val="00206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457200" marR="0" lvl="0" indent="0" algn="just" rtl="0">
              <a:lnSpc>
                <a:spcPct val="107000"/>
              </a:lnSpc>
              <a:spcBef>
                <a:spcPts val="800"/>
              </a:spcBef>
              <a:spcAft>
                <a:spcPts val="0"/>
              </a:spcAft>
              <a:buNone/>
            </a:pPr>
            <a:r>
              <a:rPr lang="en-MY" sz="2400" b="1" i="0" u="none" strike="noStrike" cap="none">
                <a:solidFill>
                  <a:srgbClr val="002060"/>
                </a:solidFill>
                <a:latin typeface="Arial"/>
                <a:ea typeface="Arial"/>
                <a:cs typeface="Arial"/>
                <a:sym typeface="Arial"/>
              </a:rPr>
              <a:t>AAPD says that although there are clear benefits of breastfeeding in a child’s first year of life, </a:t>
            </a:r>
            <a:r>
              <a:rPr lang="en-MY" sz="2400" b="1" i="0" u="none" strike="noStrike" cap="none">
                <a:solidFill>
                  <a:srgbClr val="002060"/>
                </a:solidFill>
                <a:highlight>
                  <a:srgbClr val="FFFF00"/>
                </a:highlight>
                <a:latin typeface="Arial"/>
                <a:ea typeface="Arial"/>
                <a:cs typeface="Arial"/>
                <a:sym typeface="Arial"/>
              </a:rPr>
              <a:t>breastfeeding and baby bottle use beyond 12 months,</a:t>
            </a:r>
            <a:r>
              <a:rPr lang="en-MY" sz="2400" b="1" i="0" u="none" strike="noStrike" cap="none">
                <a:solidFill>
                  <a:srgbClr val="002060"/>
                </a:solidFill>
                <a:latin typeface="Arial"/>
                <a:ea typeface="Arial"/>
                <a:cs typeface="Arial"/>
                <a:sym typeface="Arial"/>
              </a:rPr>
              <a:t> especially </a:t>
            </a:r>
            <a:r>
              <a:rPr lang="en-MY" sz="2400" b="1" i="0" u="none" strike="noStrike" cap="none">
                <a:solidFill>
                  <a:srgbClr val="002060"/>
                </a:solidFill>
                <a:highlight>
                  <a:srgbClr val="FFFF00"/>
                </a:highlight>
                <a:latin typeface="Arial"/>
                <a:ea typeface="Arial"/>
                <a:cs typeface="Arial"/>
                <a:sym typeface="Arial"/>
              </a:rPr>
              <a:t>if frequent and/or nocturnal</a:t>
            </a:r>
            <a:r>
              <a:rPr lang="en-MY" sz="2400" b="1" i="0" u="none" strike="noStrike" cap="none">
                <a:solidFill>
                  <a:srgbClr val="002060"/>
                </a:solidFill>
                <a:latin typeface="Arial"/>
                <a:ea typeface="Arial"/>
                <a:cs typeface="Arial"/>
                <a:sym typeface="Arial"/>
              </a:rPr>
              <a:t>, are associated with </a:t>
            </a:r>
            <a:r>
              <a:rPr lang="en-MY" sz="2400" b="1" i="0" u="none" strike="noStrike" cap="none">
                <a:solidFill>
                  <a:srgbClr val="002060"/>
                </a:solidFill>
                <a:highlight>
                  <a:srgbClr val="FFFF00"/>
                </a:highlight>
                <a:latin typeface="Arial"/>
                <a:ea typeface="Arial"/>
                <a:cs typeface="Arial"/>
                <a:sym typeface="Arial"/>
              </a:rPr>
              <a:t>ECC.</a:t>
            </a:r>
            <a:r>
              <a:rPr lang="en-MY" sz="2400" b="1" i="0" u="none" strike="noStrike" cap="none" baseline="30000">
                <a:solidFill>
                  <a:srgbClr val="002060"/>
                </a:solidFill>
                <a:highlight>
                  <a:srgbClr val="FFFF00"/>
                </a:highlight>
                <a:latin typeface="Arial"/>
                <a:ea typeface="Arial"/>
                <a:cs typeface="Arial"/>
                <a:sym typeface="Arial"/>
              </a:rPr>
              <a:t>(</a:t>
            </a:r>
            <a:r>
              <a:rPr lang="en-MY" sz="2400" b="1" i="0" u="none" strike="noStrike" cap="none" baseline="30000">
                <a:solidFill>
                  <a:srgbClr val="002060"/>
                </a:solidFill>
                <a:latin typeface="Arial"/>
                <a:ea typeface="Arial"/>
                <a:cs typeface="Arial"/>
                <a:sym typeface="Arial"/>
              </a:rPr>
              <a:t>AAPD, 2021c)</a:t>
            </a:r>
            <a:endParaRPr sz="2400" b="1" i="0" u="none" strike="noStrike" cap="none">
              <a:solidFill>
                <a:srgbClr val="002060"/>
              </a:solidFill>
              <a:latin typeface="Arial"/>
              <a:ea typeface="Arial"/>
              <a:cs typeface="Arial"/>
              <a:sym typeface="Arial"/>
            </a:endParaRPr>
          </a:p>
          <a:p>
            <a:pPr marL="457200" marR="0" lvl="0" indent="0" algn="just" rtl="0">
              <a:lnSpc>
                <a:spcPct val="107000"/>
              </a:lnSpc>
              <a:spcBef>
                <a:spcPts val="800"/>
              </a:spcBef>
              <a:spcAft>
                <a:spcPts val="0"/>
              </a:spcAft>
              <a:buNone/>
            </a:pPr>
            <a:r>
              <a:rPr lang="en-MY" sz="2400" b="1" i="0" u="none" strike="noStrike" cap="none">
                <a:solidFill>
                  <a:srgbClr val="002060"/>
                </a:solidFill>
                <a:latin typeface="Arial"/>
                <a:ea typeface="Arial"/>
                <a:cs typeface="Arial"/>
                <a:sym typeface="Arial"/>
              </a:rPr>
              <a:t>It has been stated that there is </a:t>
            </a:r>
            <a:r>
              <a:rPr lang="en-MY" sz="2400" b="1" i="0" u="none" strike="noStrike" cap="none">
                <a:solidFill>
                  <a:srgbClr val="002060"/>
                </a:solidFill>
                <a:highlight>
                  <a:srgbClr val="FFFF00"/>
                </a:highlight>
                <a:latin typeface="Arial"/>
                <a:ea typeface="Arial"/>
                <a:cs typeface="Arial"/>
                <a:sym typeface="Arial"/>
              </a:rPr>
              <a:t>no reason for a healthy infant </a:t>
            </a:r>
            <a:r>
              <a:rPr lang="en-MY" sz="2400" b="1" i="0" u="none" strike="noStrike" cap="none">
                <a:solidFill>
                  <a:srgbClr val="002060"/>
                </a:solidFill>
                <a:latin typeface="Arial"/>
                <a:ea typeface="Arial"/>
                <a:cs typeface="Arial"/>
                <a:sym typeface="Arial"/>
              </a:rPr>
              <a:t>to continue a </a:t>
            </a:r>
            <a:r>
              <a:rPr lang="en-MY" sz="2400" b="1" i="0" u="none" strike="noStrike" cap="none">
                <a:solidFill>
                  <a:srgbClr val="002060"/>
                </a:solidFill>
                <a:highlight>
                  <a:srgbClr val="FFFF00"/>
                </a:highlight>
                <a:latin typeface="Arial"/>
                <a:ea typeface="Arial"/>
                <a:cs typeface="Arial"/>
                <a:sym typeface="Arial"/>
              </a:rPr>
              <a:t>bottle past one year of age </a:t>
            </a:r>
            <a:r>
              <a:rPr lang="en-MY" sz="2400" b="1" i="0" u="none" strike="noStrike" cap="none">
                <a:solidFill>
                  <a:srgbClr val="002060"/>
                </a:solidFill>
                <a:latin typeface="Arial"/>
                <a:ea typeface="Arial"/>
                <a:cs typeface="Arial"/>
                <a:sym typeface="Arial"/>
              </a:rPr>
              <a:t>when </a:t>
            </a:r>
            <a:r>
              <a:rPr lang="en-MY" sz="2400" b="1" i="0" u="none" strike="noStrike" cap="none">
                <a:solidFill>
                  <a:srgbClr val="002060"/>
                </a:solidFill>
                <a:highlight>
                  <a:srgbClr val="FFFF00"/>
                </a:highlight>
                <a:latin typeface="Arial"/>
                <a:ea typeface="Arial"/>
                <a:cs typeface="Arial"/>
                <a:sym typeface="Arial"/>
              </a:rPr>
              <a:t>developmentally</a:t>
            </a:r>
            <a:r>
              <a:rPr lang="en-MY" sz="2400" b="1" i="0" u="none" strike="noStrike" cap="none">
                <a:solidFill>
                  <a:srgbClr val="002060"/>
                </a:solidFill>
                <a:latin typeface="Arial"/>
                <a:ea typeface="Arial"/>
                <a:cs typeface="Arial"/>
                <a:sym typeface="Arial"/>
              </a:rPr>
              <a:t> they are ready to </a:t>
            </a:r>
            <a:r>
              <a:rPr lang="en-MY" sz="2400" b="1" i="0" u="none" strike="noStrike" cap="none">
                <a:solidFill>
                  <a:srgbClr val="002060"/>
                </a:solidFill>
                <a:highlight>
                  <a:srgbClr val="FFFF00"/>
                </a:highlight>
                <a:latin typeface="Arial"/>
                <a:ea typeface="Arial"/>
                <a:cs typeface="Arial"/>
                <a:sym typeface="Arial"/>
              </a:rPr>
              <a:t>drink from a cup</a:t>
            </a:r>
            <a:r>
              <a:rPr lang="en-MY" sz="2400" b="1" i="0" u="none" strike="noStrike" cap="none">
                <a:solidFill>
                  <a:srgbClr val="002060"/>
                </a:solidFill>
                <a:latin typeface="Arial"/>
                <a:ea typeface="Arial"/>
                <a:cs typeface="Arial"/>
                <a:sym typeface="Arial"/>
              </a:rPr>
              <a:t>.</a:t>
            </a:r>
            <a:r>
              <a:rPr lang="en-MY" sz="2400" b="1" i="0" u="none" strike="noStrike" cap="none" baseline="30000">
                <a:solidFill>
                  <a:srgbClr val="002060"/>
                </a:solidFill>
                <a:latin typeface="Arial"/>
                <a:ea typeface="Arial"/>
                <a:cs typeface="Arial"/>
                <a:sym typeface="Arial"/>
              </a:rPr>
              <a:t>(Brecher and Lewis, 2018)</a:t>
            </a:r>
            <a:endParaRPr sz="2400" b="1" i="0" u="none" strike="noStrike" cap="none">
              <a:solidFill>
                <a:srgbClr val="002060"/>
              </a:solidFill>
              <a:latin typeface="Arial"/>
              <a:ea typeface="Arial"/>
              <a:cs typeface="Arial"/>
              <a:sym typeface="Arial"/>
            </a:endParaRPr>
          </a:p>
          <a:p>
            <a:pPr marL="457200" marR="0" lvl="0" indent="-279400" algn="l" rtl="0">
              <a:lnSpc>
                <a:spcPct val="100000"/>
              </a:lnSpc>
              <a:spcBef>
                <a:spcPts val="800"/>
              </a:spcBef>
              <a:spcAft>
                <a:spcPts val="0"/>
              </a:spcAft>
              <a:buNone/>
            </a:pPr>
            <a:endParaRPr sz="2800" b="0" i="0" u="none" strike="noStrike" cap="none">
              <a:solidFill>
                <a:srgbClr val="00206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35"/>
          <p:cNvSpPr/>
          <p:nvPr/>
        </p:nvSpPr>
        <p:spPr>
          <a:xfrm>
            <a:off x="1739680" y="142323"/>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54" name="Google Shape;354;p35"/>
          <p:cNvSpPr txBox="1">
            <a:spLocks noGrp="1"/>
          </p:cNvSpPr>
          <p:nvPr>
            <p:ph type="body" idx="1"/>
          </p:nvPr>
        </p:nvSpPr>
        <p:spPr>
          <a:xfrm>
            <a:off x="1842520" y="260649"/>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lt1"/>
              </a:buClr>
              <a:buSzPts val="3200"/>
              <a:buFont typeface="Arial"/>
              <a:buNone/>
            </a:pPr>
            <a:r>
              <a:rPr lang="en-MY" sz="4000">
                <a:solidFill>
                  <a:srgbClr val="F2F2F2"/>
                </a:solidFill>
                <a:latin typeface="Stardos Stencil"/>
                <a:ea typeface="Stardos Stencil"/>
                <a:cs typeface="Stardos Stencil"/>
                <a:sym typeface="Stardos Stencil"/>
              </a:rPr>
              <a:t>FEEDING PRACTICES</a:t>
            </a:r>
            <a:endParaRPr sz="4000">
              <a:solidFill>
                <a:srgbClr val="F2F2F2"/>
              </a:solidFill>
              <a:latin typeface="Stardos Stencil"/>
              <a:ea typeface="Stardos Stencil"/>
              <a:cs typeface="Stardos Stencil"/>
              <a:sym typeface="Stardos Stencil"/>
            </a:endParaRPr>
          </a:p>
          <a:p>
            <a:pPr marL="0" lvl="0" indent="0" algn="ctr" rtl="0">
              <a:spcBef>
                <a:spcPts val="0"/>
              </a:spcBef>
              <a:spcAft>
                <a:spcPts val="0"/>
              </a:spcAft>
              <a:buClr>
                <a:schemeClr val="dk1"/>
              </a:buClr>
              <a:buSzPts val="3200"/>
              <a:buNone/>
            </a:pPr>
            <a:endParaRPr>
              <a:latin typeface="Stardos Stencil"/>
              <a:ea typeface="Stardos Stencil"/>
              <a:cs typeface="Stardos Stencil"/>
              <a:sym typeface="Stardos Stencil"/>
            </a:endParaRPr>
          </a:p>
        </p:txBody>
      </p:sp>
      <p:sp>
        <p:nvSpPr>
          <p:cNvPr id="355" name="Google Shape;355;p3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pic>
        <p:nvPicPr>
          <p:cNvPr id="356" name="Google Shape;356;p35"/>
          <p:cNvPicPr preferRelativeResize="0"/>
          <p:nvPr/>
        </p:nvPicPr>
        <p:blipFill rotWithShape="1">
          <a:blip r:embed="rId3">
            <a:alphaModFix/>
          </a:blip>
          <a:srcRect t="3721"/>
          <a:stretch/>
        </p:blipFill>
        <p:spPr>
          <a:xfrm>
            <a:off x="1909184" y="2996952"/>
            <a:ext cx="8049229" cy="864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6"/>
          <p:cNvSpPr/>
          <p:nvPr/>
        </p:nvSpPr>
        <p:spPr>
          <a:xfrm>
            <a:off x="1756154" y="0"/>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62" name="Google Shape;362;p36"/>
          <p:cNvSpPr txBox="1">
            <a:spLocks noGrp="1"/>
          </p:cNvSpPr>
          <p:nvPr>
            <p:ph type="body" idx="1"/>
          </p:nvPr>
        </p:nvSpPr>
        <p:spPr>
          <a:xfrm>
            <a:off x="1842519" y="142531"/>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3200"/>
              <a:buNone/>
            </a:pPr>
            <a:r>
              <a:rPr lang="en-MY">
                <a:latin typeface="Stardos Stencil"/>
                <a:ea typeface="Stardos Stencil"/>
                <a:cs typeface="Stardos Stencil"/>
                <a:sym typeface="Stardos Stencil"/>
              </a:rPr>
              <a:t>DIETARY SUGARS</a:t>
            </a:r>
            <a:endParaRPr>
              <a:latin typeface="Stardos Stencil"/>
              <a:ea typeface="Stardos Stencil"/>
              <a:cs typeface="Stardos Stencil"/>
              <a:sym typeface="Stardos Stencil"/>
            </a:endParaRPr>
          </a:p>
        </p:txBody>
      </p:sp>
      <p:sp>
        <p:nvSpPr>
          <p:cNvPr id="363" name="Google Shape;363;p3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sp>
        <p:nvSpPr>
          <p:cNvPr id="364" name="Google Shape;364;p36"/>
          <p:cNvSpPr txBox="1"/>
          <p:nvPr/>
        </p:nvSpPr>
        <p:spPr>
          <a:xfrm>
            <a:off x="1721761" y="934412"/>
            <a:ext cx="8471119" cy="5694211"/>
          </a:xfrm>
          <a:prstGeom prst="rect">
            <a:avLst/>
          </a:prstGeom>
          <a:noFill/>
          <a:ln>
            <a:noFill/>
          </a:ln>
        </p:spPr>
        <p:txBody>
          <a:bodyPr spcFirstLastPara="1" wrap="square" lIns="91425" tIns="45700" rIns="91425" bIns="45700" anchor="t" anchorCtr="0">
            <a:spAutoFit/>
          </a:bodyPr>
          <a:lstStyle/>
          <a:p>
            <a:pPr marL="457200" marR="0" lvl="0" indent="0" algn="just" rtl="0">
              <a:lnSpc>
                <a:spcPct val="107000"/>
              </a:lnSpc>
              <a:spcBef>
                <a:spcPts val="0"/>
              </a:spcBef>
              <a:spcAft>
                <a:spcPts val="0"/>
              </a:spcAft>
              <a:buNone/>
            </a:pPr>
            <a:r>
              <a:rPr lang="en-MY" sz="2400" b="0" i="0" u="none" strike="noStrike" cap="none">
                <a:solidFill>
                  <a:srgbClr val="002060"/>
                </a:solidFill>
                <a:latin typeface="Arial"/>
                <a:ea typeface="Arial"/>
                <a:cs typeface="Arial"/>
                <a:sym typeface="Arial"/>
              </a:rPr>
              <a:t>According to WHO, free sugars are the essential dietary risk factor in the development of dental caries.</a:t>
            </a:r>
            <a:r>
              <a:rPr lang="en-MY" sz="2400" b="0" i="0" u="none" strike="noStrike" cap="none" baseline="30000">
                <a:solidFill>
                  <a:srgbClr val="002060"/>
                </a:solidFill>
                <a:latin typeface="Arial"/>
                <a:ea typeface="Arial"/>
                <a:cs typeface="Arial"/>
                <a:sym typeface="Arial"/>
              </a:rPr>
              <a:t>(WHO, 2017a)</a:t>
            </a:r>
            <a:endParaRPr sz="2400" b="0" i="0" u="none" strike="noStrike" cap="none">
              <a:solidFill>
                <a:srgbClr val="002060"/>
              </a:solidFill>
              <a:latin typeface="Arial"/>
              <a:ea typeface="Arial"/>
              <a:cs typeface="Arial"/>
              <a:sym typeface="Arial"/>
            </a:endParaRPr>
          </a:p>
          <a:p>
            <a:pPr marL="457200" marR="0" lvl="0" indent="-304800" algn="l" rtl="0">
              <a:lnSpc>
                <a:spcPct val="100000"/>
              </a:lnSpc>
              <a:spcBef>
                <a:spcPts val="800"/>
              </a:spcBef>
              <a:spcAft>
                <a:spcPts val="0"/>
              </a:spcAft>
              <a:buNone/>
            </a:pPr>
            <a:endParaRPr sz="2400" b="1" i="0" u="none" strike="noStrike" cap="none">
              <a:solidFill>
                <a:srgbClr val="4A3521"/>
              </a:solidFill>
              <a:latin typeface="Arial"/>
              <a:ea typeface="Arial"/>
              <a:cs typeface="Arial"/>
              <a:sym typeface="Arial"/>
            </a:endParaRPr>
          </a:p>
          <a:p>
            <a:pPr marL="0" marR="0" lvl="0" indent="0" algn="l" rtl="0">
              <a:lnSpc>
                <a:spcPct val="100000"/>
              </a:lnSpc>
              <a:spcBef>
                <a:spcPts val="0"/>
              </a:spcBef>
              <a:spcAft>
                <a:spcPts val="0"/>
              </a:spcAft>
              <a:buNone/>
            </a:pPr>
            <a:r>
              <a:rPr lang="en-MY" sz="2400" b="1" i="0" u="none" strike="noStrike" cap="none">
                <a:solidFill>
                  <a:schemeClr val="dk1"/>
                </a:solidFill>
                <a:highlight>
                  <a:srgbClr val="FF0000"/>
                </a:highlight>
                <a:latin typeface="Arial"/>
                <a:ea typeface="Arial"/>
                <a:cs typeface="Arial"/>
                <a:sym typeface="Arial"/>
              </a:rPr>
              <a:t>FREE SUGARS </a:t>
            </a:r>
            <a:r>
              <a:rPr lang="en-MY" sz="2400" b="1" i="0" u="none" strike="noStrike" cap="none">
                <a:solidFill>
                  <a:schemeClr val="dk1"/>
                </a:solidFill>
                <a:latin typeface="Arial"/>
                <a:ea typeface="Arial"/>
                <a:cs typeface="Arial"/>
                <a:sym typeface="Arial"/>
              </a:rPr>
              <a:t>include all </a:t>
            </a:r>
            <a:r>
              <a:rPr lang="en-MY" sz="2400" b="1" i="0" u="none" strike="noStrike" cap="none">
                <a:solidFill>
                  <a:schemeClr val="dk1"/>
                </a:solidFill>
                <a:highlight>
                  <a:srgbClr val="FF0000"/>
                </a:highlight>
                <a:latin typeface="Arial"/>
                <a:ea typeface="Arial"/>
                <a:cs typeface="Arial"/>
                <a:sym typeface="Arial"/>
              </a:rPr>
              <a:t>mono- and disaccharides added to foods and drinks </a:t>
            </a:r>
            <a:r>
              <a:rPr lang="en-MY" sz="2400" b="1" i="0" u="none" strike="noStrike" cap="none">
                <a:solidFill>
                  <a:schemeClr val="dk1"/>
                </a:solidFill>
                <a:latin typeface="Arial"/>
                <a:ea typeface="Arial"/>
                <a:cs typeface="Arial"/>
                <a:sym typeface="Arial"/>
              </a:rPr>
              <a:t>by manufacturers, cooks or consumers, plus the sugars that are </a:t>
            </a:r>
            <a:r>
              <a:rPr lang="en-MY" sz="2400" b="1" i="0" u="none" strike="noStrike" cap="none">
                <a:solidFill>
                  <a:schemeClr val="dk1"/>
                </a:solidFill>
                <a:highlight>
                  <a:srgbClr val="FF0000"/>
                </a:highlight>
                <a:latin typeface="Arial"/>
                <a:ea typeface="Arial"/>
                <a:cs typeface="Arial"/>
                <a:sym typeface="Arial"/>
              </a:rPr>
              <a:t>naturally present in honey, syrups, fruit juice and fruit-juice concentrates.</a:t>
            </a:r>
            <a:r>
              <a:rPr lang="en-MY" sz="2400" b="1" i="0" u="none" strike="noStrike" cap="none">
                <a:solidFill>
                  <a:schemeClr val="dk1"/>
                </a:solidFill>
                <a:latin typeface="Arial"/>
                <a:ea typeface="Arial"/>
                <a:cs typeface="Arial"/>
                <a:sym typeface="Arial"/>
              </a:rPr>
              <a:t> Free sugars </a:t>
            </a:r>
            <a:r>
              <a:rPr lang="en-MY" sz="2400" b="1" i="0" u="none" strike="noStrike" cap="none">
                <a:solidFill>
                  <a:schemeClr val="dk1"/>
                </a:solidFill>
                <a:highlight>
                  <a:srgbClr val="FF0000"/>
                </a:highlight>
                <a:latin typeface="Arial"/>
                <a:ea typeface="Arial"/>
                <a:cs typeface="Arial"/>
                <a:sym typeface="Arial"/>
              </a:rPr>
              <a:t>do not include sugars naturally present in milk and milk products or in whole fresh fruits and vegetables</a:t>
            </a:r>
            <a:r>
              <a:rPr lang="en-MY" sz="2400" b="1" i="0" u="none" strike="noStrike" cap="none">
                <a:solidFill>
                  <a:schemeClr val="dk1"/>
                </a:solidFill>
                <a:latin typeface="Arial"/>
                <a:ea typeface="Arial"/>
                <a:cs typeface="Arial"/>
                <a:sym typeface="Arial"/>
              </a:rPr>
              <a:t>.</a:t>
            </a:r>
            <a:r>
              <a:rPr lang="en-MY" sz="2400" b="1" i="0" u="none" strike="noStrike" cap="none" baseline="30000">
                <a:solidFill>
                  <a:schemeClr val="dk1"/>
                </a:solidFill>
                <a:latin typeface="Arial"/>
                <a:ea typeface="Arial"/>
                <a:cs typeface="Arial"/>
                <a:sym typeface="Arial"/>
              </a:rPr>
              <a:t>(WHO, 2017c)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MY" sz="2400" b="1" i="0" u="none" strike="noStrike" cap="none">
                <a:solidFill>
                  <a:schemeClr val="dk1"/>
                </a:solidFill>
                <a:latin typeface="Arial"/>
                <a:ea typeface="Arial"/>
                <a:cs typeface="Arial"/>
                <a:sym typeface="Arial"/>
              </a:rPr>
              <a:t>This should not be mistaken for the term "</a:t>
            </a:r>
            <a:r>
              <a:rPr lang="en-MY" sz="2400" b="1" i="0" u="none" strike="noStrike" cap="none">
                <a:solidFill>
                  <a:schemeClr val="dk1"/>
                </a:solidFill>
                <a:highlight>
                  <a:srgbClr val="FF0000"/>
                </a:highlight>
                <a:latin typeface="Arial"/>
                <a:ea typeface="Arial"/>
                <a:cs typeface="Arial"/>
                <a:sym typeface="Arial"/>
              </a:rPr>
              <a:t>sugar-free," </a:t>
            </a:r>
            <a:r>
              <a:rPr lang="en-MY" sz="2400" b="1" i="0" u="none" strike="noStrike" cap="none">
                <a:solidFill>
                  <a:schemeClr val="dk1"/>
                </a:solidFill>
                <a:latin typeface="Arial"/>
                <a:ea typeface="Arial"/>
                <a:cs typeface="Arial"/>
                <a:sym typeface="Arial"/>
              </a:rPr>
              <a:t>which means a </a:t>
            </a:r>
            <a:r>
              <a:rPr lang="en-MY" sz="2400" b="1" i="0" u="none" strike="noStrike" cap="none">
                <a:solidFill>
                  <a:schemeClr val="dk1"/>
                </a:solidFill>
                <a:highlight>
                  <a:srgbClr val="FF0000"/>
                </a:highlight>
                <a:latin typeface="Arial"/>
                <a:ea typeface="Arial"/>
                <a:cs typeface="Arial"/>
                <a:sym typeface="Arial"/>
              </a:rPr>
              <a:t>serving of food contains less than 0.5g of added or naturally occurring sugar.</a:t>
            </a:r>
            <a:endParaRPr sz="1400" b="0" i="0" u="none" strike="noStrike" cap="none">
              <a:solidFill>
                <a:srgbClr val="000000"/>
              </a:solidFill>
              <a:latin typeface="Arial"/>
              <a:ea typeface="Arial"/>
              <a:cs typeface="Arial"/>
              <a:sym typeface="Arial"/>
            </a:endParaRPr>
          </a:p>
          <a:p>
            <a:pPr marL="285750" marR="0" lvl="0" indent="-171450" algn="l" rtl="0">
              <a:lnSpc>
                <a:spcPct val="100000"/>
              </a:lnSpc>
              <a:spcBef>
                <a:spcPts val="0"/>
              </a:spcBef>
              <a:spcAft>
                <a:spcPts val="0"/>
              </a:spcAft>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1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4400"/>
              <a:buFont typeface="Stardos Stencil"/>
              <a:buNone/>
            </a:pPr>
            <a:r>
              <a:rPr lang="en-MY">
                <a:solidFill>
                  <a:srgbClr val="2A5010"/>
                </a:solidFill>
                <a:latin typeface="Stardos Stencil"/>
                <a:ea typeface="Stardos Stencil"/>
                <a:cs typeface="Stardos Stencil"/>
                <a:sym typeface="Stardos Stencil"/>
              </a:rPr>
              <a:t>CONTENTS</a:t>
            </a:r>
            <a:endParaRPr>
              <a:solidFill>
                <a:srgbClr val="2A5010"/>
              </a:solidFill>
            </a:endParaRPr>
          </a:p>
        </p:txBody>
      </p:sp>
      <p:sp>
        <p:nvSpPr>
          <p:cNvPr id="160" name="Google Shape;160;p19"/>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0070C0"/>
              </a:buClr>
              <a:buSzPts val="3200"/>
              <a:buFont typeface="Arial"/>
              <a:buChar char="•"/>
            </a:pPr>
            <a:r>
              <a:rPr lang="en-MY" b="1">
                <a:solidFill>
                  <a:srgbClr val="2A5010"/>
                </a:solidFill>
                <a:latin typeface="Federo"/>
                <a:ea typeface="Federo"/>
                <a:cs typeface="Federo"/>
                <a:sym typeface="Federo"/>
              </a:rPr>
              <a:t>INTRODUCTION</a:t>
            </a:r>
            <a:endParaRPr>
              <a:solidFill>
                <a:srgbClr val="2A5010"/>
              </a:solidFill>
            </a:endParaRPr>
          </a:p>
          <a:p>
            <a:pPr marL="342900" lvl="0" indent="-342900" algn="l" rtl="0">
              <a:spcBef>
                <a:spcPts val="640"/>
              </a:spcBef>
              <a:spcAft>
                <a:spcPts val="0"/>
              </a:spcAft>
              <a:buClr>
                <a:srgbClr val="0070C0"/>
              </a:buClr>
              <a:buSzPts val="3200"/>
              <a:buFont typeface="Arial"/>
              <a:buChar char="•"/>
            </a:pPr>
            <a:r>
              <a:rPr lang="en-MY" b="1">
                <a:solidFill>
                  <a:srgbClr val="2A5010"/>
                </a:solidFill>
                <a:latin typeface="Federo"/>
                <a:ea typeface="Federo"/>
                <a:cs typeface="Federo"/>
                <a:sym typeface="Federo"/>
              </a:rPr>
              <a:t>DEFINITION</a:t>
            </a:r>
            <a:endParaRPr>
              <a:solidFill>
                <a:srgbClr val="2A5010"/>
              </a:solidFill>
            </a:endParaRPr>
          </a:p>
          <a:p>
            <a:pPr marL="342900" lvl="0" indent="-342900" algn="l" rtl="0">
              <a:spcBef>
                <a:spcPts val="640"/>
              </a:spcBef>
              <a:spcAft>
                <a:spcPts val="0"/>
              </a:spcAft>
              <a:buClr>
                <a:srgbClr val="0070C0"/>
              </a:buClr>
              <a:buSzPts val="3200"/>
              <a:buFont typeface="Arial"/>
              <a:buChar char="•"/>
            </a:pPr>
            <a:r>
              <a:rPr lang="en-MY" b="1">
                <a:solidFill>
                  <a:srgbClr val="2A5010"/>
                </a:solidFill>
                <a:latin typeface="Federo"/>
                <a:ea typeface="Federo"/>
                <a:cs typeface="Federo"/>
                <a:sym typeface="Federo"/>
              </a:rPr>
              <a:t>EPIDEMIOLOGY</a:t>
            </a:r>
            <a:endParaRPr>
              <a:solidFill>
                <a:srgbClr val="2A5010"/>
              </a:solidFill>
            </a:endParaRPr>
          </a:p>
          <a:p>
            <a:pPr marL="342900" lvl="0" indent="-342900" algn="l" rtl="0">
              <a:spcBef>
                <a:spcPts val="640"/>
              </a:spcBef>
              <a:spcAft>
                <a:spcPts val="0"/>
              </a:spcAft>
              <a:buClr>
                <a:srgbClr val="0070C0"/>
              </a:buClr>
              <a:buSzPts val="3200"/>
              <a:buFont typeface="Arial"/>
              <a:buChar char="•"/>
            </a:pPr>
            <a:r>
              <a:rPr lang="en-MY" b="1">
                <a:solidFill>
                  <a:srgbClr val="2A5010"/>
                </a:solidFill>
                <a:latin typeface="Federo"/>
                <a:ea typeface="Federo"/>
                <a:cs typeface="Federo"/>
                <a:sym typeface="Federo"/>
              </a:rPr>
              <a:t>CLINICAL FEATURES</a:t>
            </a:r>
            <a:endParaRPr>
              <a:solidFill>
                <a:srgbClr val="2A5010"/>
              </a:solidFill>
            </a:endParaRPr>
          </a:p>
          <a:p>
            <a:pPr marL="342900" lvl="0" indent="-342900" algn="l" rtl="0">
              <a:spcBef>
                <a:spcPts val="640"/>
              </a:spcBef>
              <a:spcAft>
                <a:spcPts val="0"/>
              </a:spcAft>
              <a:buClr>
                <a:srgbClr val="0070C0"/>
              </a:buClr>
              <a:buSzPts val="3200"/>
              <a:buFont typeface="Arial"/>
              <a:buChar char="•"/>
            </a:pPr>
            <a:r>
              <a:rPr lang="en-MY" b="1">
                <a:solidFill>
                  <a:srgbClr val="2A5010"/>
                </a:solidFill>
                <a:latin typeface="Federo"/>
                <a:ea typeface="Federo"/>
                <a:cs typeface="Federo"/>
                <a:sym typeface="Federo"/>
              </a:rPr>
              <a:t>MODIFYING FACTORS</a:t>
            </a:r>
            <a:endParaRPr>
              <a:solidFill>
                <a:srgbClr val="2A5010"/>
              </a:solidFill>
            </a:endParaRPr>
          </a:p>
          <a:p>
            <a:pPr marL="742950" lvl="1" indent="-285750" algn="l" rtl="0">
              <a:spcBef>
                <a:spcPts val="560"/>
              </a:spcBef>
              <a:spcAft>
                <a:spcPts val="0"/>
              </a:spcAft>
              <a:buClr>
                <a:srgbClr val="0070C0"/>
              </a:buClr>
              <a:buSzPts val="2800"/>
              <a:buFont typeface="Arial"/>
              <a:buChar char="•"/>
            </a:pPr>
            <a:r>
              <a:rPr lang="en-MY" b="1">
                <a:solidFill>
                  <a:srgbClr val="2A5010"/>
                </a:solidFill>
                <a:latin typeface="Federo"/>
                <a:ea typeface="Federo"/>
                <a:cs typeface="Federo"/>
                <a:sym typeface="Federo"/>
              </a:rPr>
              <a:t>RISK FACTORS</a:t>
            </a:r>
            <a:endParaRPr>
              <a:solidFill>
                <a:srgbClr val="2A5010"/>
              </a:solidFill>
            </a:endParaRPr>
          </a:p>
          <a:p>
            <a:pPr marL="742950" lvl="1" indent="-285750" algn="l" rtl="0">
              <a:spcBef>
                <a:spcPts val="560"/>
              </a:spcBef>
              <a:spcAft>
                <a:spcPts val="0"/>
              </a:spcAft>
              <a:buClr>
                <a:srgbClr val="0070C0"/>
              </a:buClr>
              <a:buSzPts val="2800"/>
              <a:buFont typeface="Arial"/>
              <a:buChar char="•"/>
            </a:pPr>
            <a:r>
              <a:rPr lang="en-MY" b="1">
                <a:solidFill>
                  <a:srgbClr val="2A5010"/>
                </a:solidFill>
                <a:latin typeface="Federo"/>
                <a:ea typeface="Federo"/>
                <a:cs typeface="Federo"/>
                <a:sym typeface="Federo"/>
              </a:rPr>
              <a:t>PROTECTIVE FACTORS</a:t>
            </a:r>
            <a:endParaRPr>
              <a:solidFill>
                <a:srgbClr val="2A5010"/>
              </a:solidFill>
            </a:endParaRPr>
          </a:p>
          <a:p>
            <a:pPr marL="342900" lvl="0" indent="-342900" algn="l" rtl="0">
              <a:spcBef>
                <a:spcPts val="640"/>
              </a:spcBef>
              <a:spcAft>
                <a:spcPts val="0"/>
              </a:spcAft>
              <a:buClr>
                <a:srgbClr val="0070C0"/>
              </a:buClr>
              <a:buSzPts val="3200"/>
              <a:buFont typeface="Arial"/>
              <a:buChar char="•"/>
            </a:pPr>
            <a:r>
              <a:rPr lang="en-MY" b="1">
                <a:solidFill>
                  <a:srgbClr val="2A5010"/>
                </a:solidFill>
                <a:latin typeface="Federo"/>
                <a:ea typeface="Federo"/>
                <a:cs typeface="Federo"/>
                <a:sym typeface="Federo"/>
              </a:rPr>
              <a:t>EXAMINATION AND DIAGNOSIS</a:t>
            </a:r>
            <a:endParaRPr>
              <a:solidFill>
                <a:srgbClr val="2A501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37"/>
          <p:cNvSpPr/>
          <p:nvPr/>
        </p:nvSpPr>
        <p:spPr>
          <a:xfrm>
            <a:off x="1756154" y="0"/>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70" name="Google Shape;370;p37"/>
          <p:cNvSpPr txBox="1">
            <a:spLocks noGrp="1"/>
          </p:cNvSpPr>
          <p:nvPr>
            <p:ph type="body" idx="1"/>
          </p:nvPr>
        </p:nvSpPr>
        <p:spPr>
          <a:xfrm>
            <a:off x="1842519" y="142531"/>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3200"/>
              <a:buNone/>
            </a:pPr>
            <a:r>
              <a:rPr lang="en-MY" sz="3000" b="1">
                <a:solidFill>
                  <a:srgbClr val="F2F2F2"/>
                </a:solidFill>
                <a:latin typeface="Stardos Stencil"/>
                <a:ea typeface="Stardos Stencil"/>
                <a:cs typeface="Stardos Stencil"/>
                <a:sym typeface="Stardos Stencil"/>
              </a:rPr>
              <a:t>DIETARY SUGARS</a:t>
            </a:r>
            <a:endParaRPr sz="3000" b="1">
              <a:solidFill>
                <a:srgbClr val="F2F2F2"/>
              </a:solidFill>
              <a:latin typeface="Stardos Stencil"/>
              <a:ea typeface="Stardos Stencil"/>
              <a:cs typeface="Stardos Stencil"/>
              <a:sym typeface="Stardos Stencil"/>
            </a:endParaRPr>
          </a:p>
        </p:txBody>
      </p:sp>
      <p:sp>
        <p:nvSpPr>
          <p:cNvPr id="371" name="Google Shape;371;p3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graphicFrame>
        <p:nvGraphicFramePr>
          <p:cNvPr id="372" name="Google Shape;372;p37"/>
          <p:cNvGraphicFramePr/>
          <p:nvPr/>
        </p:nvGraphicFramePr>
        <p:xfrm>
          <a:off x="2014151" y="847761"/>
          <a:ext cx="3000000" cy="3000000"/>
        </p:xfrm>
        <a:graphic>
          <a:graphicData uri="http://schemas.openxmlformats.org/drawingml/2006/table">
            <a:tbl>
              <a:tblPr firstRow="1" bandRow="1">
                <a:noFill/>
                <a:tableStyleId>{6CBAB1D3-CA83-4916-AB1E-52454B0D4B39}</a:tableStyleId>
              </a:tblPr>
              <a:tblGrid>
                <a:gridCol w="4225875">
                  <a:extLst>
                    <a:ext uri="{9D8B030D-6E8A-4147-A177-3AD203B41FA5}">
                      <a16:colId xmlns:a16="http://schemas.microsoft.com/office/drawing/2014/main" val="20000"/>
                    </a:ext>
                  </a:extLst>
                </a:gridCol>
                <a:gridCol w="4142750">
                  <a:extLst>
                    <a:ext uri="{9D8B030D-6E8A-4147-A177-3AD203B41FA5}">
                      <a16:colId xmlns:a16="http://schemas.microsoft.com/office/drawing/2014/main" val="20001"/>
                    </a:ext>
                  </a:extLst>
                </a:gridCol>
              </a:tblGrid>
              <a:tr h="508850">
                <a:tc>
                  <a:txBody>
                    <a:bodyPr/>
                    <a:lstStyle/>
                    <a:p>
                      <a:pPr marL="0" marR="0" lvl="0" indent="0" algn="ctr" rtl="0">
                        <a:spcBef>
                          <a:spcPts val="0"/>
                        </a:spcBef>
                        <a:spcAft>
                          <a:spcPts val="0"/>
                        </a:spcAft>
                        <a:buClr>
                          <a:schemeClr val="dk1"/>
                        </a:buClr>
                        <a:buSzPts val="2400"/>
                        <a:buFont typeface="Trebuchet MS"/>
                        <a:buNone/>
                      </a:pPr>
                      <a:r>
                        <a:rPr lang="en-MY" sz="2400" b="1" u="none" strike="noStrike" cap="none"/>
                        <a:t>Dietary Sugars</a:t>
                      </a:r>
                      <a:endParaRPr sz="1800" u="none" strike="noStrike" cap="none"/>
                    </a:p>
                  </a:txBody>
                  <a:tcPr marL="91450" marR="91450" marT="45725" marB="45725"/>
                </a:tc>
                <a:tc>
                  <a:txBody>
                    <a:bodyPr/>
                    <a:lstStyle/>
                    <a:p>
                      <a:pPr marL="0" marR="0" lvl="0" indent="0" algn="ctr" rtl="0">
                        <a:spcBef>
                          <a:spcPts val="0"/>
                        </a:spcBef>
                        <a:spcAft>
                          <a:spcPts val="0"/>
                        </a:spcAft>
                        <a:buClr>
                          <a:schemeClr val="dk1"/>
                        </a:buClr>
                        <a:buSzPts val="2400"/>
                        <a:buFont typeface="Trebuchet MS"/>
                        <a:buNone/>
                      </a:pPr>
                      <a:r>
                        <a:rPr lang="en-MY" sz="2400" b="1" u="none" strike="noStrike" cap="none"/>
                        <a:t>Risk of ECC</a:t>
                      </a:r>
                      <a:endParaRPr sz="1800" u="none" strike="noStrike" cap="none"/>
                    </a:p>
                  </a:txBody>
                  <a:tcPr marL="91450" marR="91450" marT="45725" marB="45725"/>
                </a:tc>
                <a:extLst>
                  <a:ext uri="{0D108BD9-81ED-4DB2-BD59-A6C34878D82A}">
                    <a16:rowId xmlns:a16="http://schemas.microsoft.com/office/drawing/2014/main" val="10000"/>
                  </a:ext>
                </a:extLst>
              </a:tr>
              <a:tr h="416200">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High intake of dietary sugars group</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7.15 risk of ECC</a:t>
                      </a:r>
                      <a:endParaRPr sz="1800" u="none" strike="noStrike" cap="none"/>
                    </a:p>
                  </a:txBody>
                  <a:tcPr marL="91450" marR="91450" marT="45725" marB="45725"/>
                </a:tc>
                <a:extLst>
                  <a:ext uri="{0D108BD9-81ED-4DB2-BD59-A6C34878D82A}">
                    <a16:rowId xmlns:a16="http://schemas.microsoft.com/office/drawing/2014/main" val="10001"/>
                  </a:ext>
                </a:extLst>
              </a:tr>
              <a:tr h="677850">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Bottle containing fruit juices or soft drinks at 12 months of age</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1.41 risk of ECC</a:t>
                      </a:r>
                      <a:endParaRPr sz="1800" u="none" strike="noStrike" cap="none"/>
                    </a:p>
                  </a:txBody>
                  <a:tcPr marL="91450" marR="91450" marT="45725" marB="45725"/>
                </a:tc>
                <a:extLst>
                  <a:ext uri="{0D108BD9-81ED-4DB2-BD59-A6C34878D82A}">
                    <a16:rowId xmlns:a16="http://schemas.microsoft.com/office/drawing/2014/main" val="10002"/>
                  </a:ext>
                </a:extLst>
              </a:tr>
              <a:tr h="1099150">
                <a:tc>
                  <a:txBody>
                    <a:bodyPr/>
                    <a:lstStyle/>
                    <a:p>
                      <a:pPr marL="0" marR="0" lvl="0" indent="0" algn="l" rtl="0">
                        <a:spcBef>
                          <a:spcPts val="0"/>
                        </a:spcBef>
                        <a:spcAft>
                          <a:spcPts val="0"/>
                        </a:spcAft>
                        <a:buClr>
                          <a:schemeClr val="dk1"/>
                        </a:buClr>
                        <a:buSzPts val="2000"/>
                        <a:buFont typeface="Times New Roman"/>
                        <a:buNone/>
                      </a:pPr>
                      <a:r>
                        <a:rPr lang="en-MY" sz="2000" b="1" u="none" strike="noStrike" cap="none">
                          <a:solidFill>
                            <a:schemeClr val="dk1"/>
                          </a:solidFill>
                          <a:latin typeface="Times New Roman"/>
                          <a:ea typeface="Times New Roman"/>
                          <a:cs typeface="Times New Roman"/>
                          <a:sym typeface="Times New Roman"/>
                        </a:rPr>
                        <a:t>Consumption of complementary foods with high density of added sugars </a:t>
                      </a:r>
                      <a:endParaRPr sz="2000" b="1" u="none" strike="noStrike" cap="none"/>
                    </a:p>
                  </a:txBody>
                  <a:tcPr marL="91450" marR="91450" marT="45725" marB="45725"/>
                </a:tc>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1.43 risk of ECC</a:t>
                      </a:r>
                      <a:endParaRPr sz="1800" u="none" strike="noStrike" cap="none"/>
                    </a:p>
                  </a:txBody>
                  <a:tcPr marL="91450" marR="91450" marT="45725" marB="45725"/>
                </a:tc>
                <a:extLst>
                  <a:ext uri="{0D108BD9-81ED-4DB2-BD59-A6C34878D82A}">
                    <a16:rowId xmlns:a16="http://schemas.microsoft.com/office/drawing/2014/main" val="10003"/>
                  </a:ext>
                </a:extLst>
              </a:tr>
              <a:tr h="254000">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Consumption of candies more than once a week</a:t>
                      </a:r>
                      <a:endParaRPr sz="1800" u="none" strike="noStrike" cap="none"/>
                    </a:p>
                    <a:p>
                      <a:pPr marL="0" marR="0" lvl="0" indent="0" algn="l" rtl="0">
                        <a:spcBef>
                          <a:spcPts val="0"/>
                        </a:spcBef>
                        <a:spcAft>
                          <a:spcPts val="0"/>
                        </a:spcAft>
                        <a:buClr>
                          <a:schemeClr val="dk1"/>
                        </a:buClr>
                        <a:buSzPts val="2000"/>
                        <a:buFont typeface="Trebuchet MS"/>
                        <a:buNone/>
                      </a:pPr>
                      <a:endParaRPr sz="2000" b="1" u="none" strike="noStrike" cap="none"/>
                    </a:p>
                    <a:p>
                      <a:pPr marL="0" marR="0" lvl="0" indent="0" algn="l" rtl="0">
                        <a:spcBef>
                          <a:spcPts val="0"/>
                        </a:spcBef>
                        <a:spcAft>
                          <a:spcPts val="0"/>
                        </a:spcAft>
                        <a:buClr>
                          <a:schemeClr val="dk1"/>
                        </a:buClr>
                        <a:buSzPts val="2000"/>
                        <a:buFont typeface="Trebuchet MS"/>
                        <a:buNone/>
                      </a:pPr>
                      <a:endParaRPr sz="2000" b="1" u="none" strike="noStrike" cap="none"/>
                    </a:p>
                    <a:p>
                      <a:pPr marL="0" marR="0" lvl="0" indent="0" algn="l" rtl="0">
                        <a:spcBef>
                          <a:spcPts val="0"/>
                        </a:spcBef>
                        <a:spcAft>
                          <a:spcPts val="0"/>
                        </a:spcAft>
                        <a:buClr>
                          <a:schemeClr val="dk1"/>
                        </a:buClr>
                        <a:buSzPts val="2000"/>
                        <a:buFont typeface="Trebuchet MS"/>
                        <a:buNone/>
                      </a:pPr>
                      <a:endParaRPr sz="2000" b="1" u="none" strike="noStrike" cap="none"/>
                    </a:p>
                  </a:txBody>
                  <a:tcPr marL="91450" marR="91450" marT="45725" marB="45725"/>
                </a:tc>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Higher development of caries(HR 6.83[maxillary 2nd molars]; HR8.13[mandibular 2</a:t>
                      </a:r>
                      <a:r>
                        <a:rPr lang="en-MY" sz="2000" b="1" u="none" strike="noStrike" cap="none" baseline="30000"/>
                        <a:t>nd</a:t>
                      </a:r>
                      <a:r>
                        <a:rPr lang="en-MY" sz="2000" b="1" u="none" strike="noStrike" cap="none"/>
                        <a:t> molars</a:t>
                      </a:r>
                      <a:endParaRPr sz="1800" u="none" strike="noStrike" cap="none"/>
                    </a:p>
                  </a:txBody>
                  <a:tcPr marL="91450" marR="91450" marT="45725" marB="45725"/>
                </a:tc>
                <a:extLst>
                  <a:ext uri="{0D108BD9-81ED-4DB2-BD59-A6C34878D82A}">
                    <a16:rowId xmlns:a16="http://schemas.microsoft.com/office/drawing/2014/main" val="10004"/>
                  </a:ext>
                </a:extLst>
              </a:tr>
              <a:tr h="508850">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Consumption of sweet drinks</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Higher dental caries (OR=1.1)</a:t>
                      </a:r>
                      <a:endParaRPr sz="1800" u="none" strike="noStrike" cap="none"/>
                    </a:p>
                  </a:txBody>
                  <a:tcPr marL="91450" marR="91450" marT="45725" marB="45725"/>
                </a:tc>
                <a:extLst>
                  <a:ext uri="{0D108BD9-81ED-4DB2-BD59-A6C34878D82A}">
                    <a16:rowId xmlns:a16="http://schemas.microsoft.com/office/drawing/2014/main" val="10005"/>
                  </a:ext>
                </a:extLst>
              </a:tr>
              <a:tr h="681725">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Consumption of food and drink with free sugars</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2000"/>
                        <a:buFont typeface="Trebuchet MS"/>
                        <a:buNone/>
                      </a:pPr>
                      <a:r>
                        <a:rPr lang="en-MY" sz="2000" b="1" u="none" strike="noStrike" cap="none"/>
                        <a:t>Positive association to dental caries (OR=1.33-1.92)</a:t>
                      </a:r>
                      <a:endParaRPr sz="1800" u="none" strike="noStrike" cap="none"/>
                    </a:p>
                  </a:txBody>
                  <a:tcPr marL="91450" marR="91450" marT="45725" marB="45725"/>
                </a:tc>
                <a:extLst>
                  <a:ext uri="{0D108BD9-81ED-4DB2-BD59-A6C34878D82A}">
                    <a16:rowId xmlns:a16="http://schemas.microsoft.com/office/drawing/2014/main" val="10006"/>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8"/>
          <p:cNvSpPr/>
          <p:nvPr/>
        </p:nvSpPr>
        <p:spPr>
          <a:xfrm>
            <a:off x="1756154" y="0"/>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78" name="Google Shape;378;p38"/>
          <p:cNvSpPr txBox="1">
            <a:spLocks noGrp="1"/>
          </p:cNvSpPr>
          <p:nvPr>
            <p:ph type="body" idx="1"/>
          </p:nvPr>
        </p:nvSpPr>
        <p:spPr>
          <a:xfrm>
            <a:off x="1842519" y="142531"/>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3200"/>
              <a:buNone/>
            </a:pPr>
            <a:r>
              <a:rPr lang="en-MY" sz="3000" b="1">
                <a:solidFill>
                  <a:srgbClr val="F2F2F2"/>
                </a:solidFill>
                <a:latin typeface="Stardos Stencil"/>
                <a:ea typeface="Stardos Stencil"/>
                <a:cs typeface="Stardos Stencil"/>
                <a:sym typeface="Stardos Stencil"/>
              </a:rPr>
              <a:t>DIETARY SUGARS</a:t>
            </a:r>
            <a:endParaRPr sz="3000" b="1">
              <a:solidFill>
                <a:srgbClr val="F2F2F2"/>
              </a:solidFill>
              <a:latin typeface="Stardos Stencil"/>
              <a:ea typeface="Stardos Stencil"/>
              <a:cs typeface="Stardos Stencil"/>
              <a:sym typeface="Stardos Stencil"/>
            </a:endParaRPr>
          </a:p>
          <a:p>
            <a:pPr marL="0" lvl="0" indent="0" algn="ctr" rtl="0">
              <a:spcBef>
                <a:spcPts val="0"/>
              </a:spcBef>
              <a:spcAft>
                <a:spcPts val="0"/>
              </a:spcAft>
              <a:buClr>
                <a:schemeClr val="dk1"/>
              </a:buClr>
              <a:buSzPts val="3200"/>
              <a:buNone/>
            </a:pPr>
            <a:endParaRPr b="1">
              <a:latin typeface="Stardos Stencil"/>
              <a:ea typeface="Stardos Stencil"/>
              <a:cs typeface="Stardos Stencil"/>
              <a:sym typeface="Stardos Stencil"/>
            </a:endParaRPr>
          </a:p>
        </p:txBody>
      </p:sp>
      <p:sp>
        <p:nvSpPr>
          <p:cNvPr id="379" name="Google Shape;379;p3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graphicFrame>
        <p:nvGraphicFramePr>
          <p:cNvPr id="380" name="Google Shape;380;p38"/>
          <p:cNvGraphicFramePr/>
          <p:nvPr/>
        </p:nvGraphicFramePr>
        <p:xfrm>
          <a:off x="2014151" y="847761"/>
          <a:ext cx="3000000" cy="3000000"/>
        </p:xfrm>
        <a:graphic>
          <a:graphicData uri="http://schemas.openxmlformats.org/drawingml/2006/table">
            <a:tbl>
              <a:tblPr firstRow="1" bandRow="1">
                <a:noFill/>
                <a:tableStyleId>{6CBAB1D3-CA83-4916-AB1E-52454B0D4B39}</a:tableStyleId>
              </a:tblPr>
              <a:tblGrid>
                <a:gridCol w="4225875">
                  <a:extLst>
                    <a:ext uri="{9D8B030D-6E8A-4147-A177-3AD203B41FA5}">
                      <a16:colId xmlns:a16="http://schemas.microsoft.com/office/drawing/2014/main" val="20000"/>
                    </a:ext>
                  </a:extLst>
                </a:gridCol>
                <a:gridCol w="4142750">
                  <a:extLst>
                    <a:ext uri="{9D8B030D-6E8A-4147-A177-3AD203B41FA5}">
                      <a16:colId xmlns:a16="http://schemas.microsoft.com/office/drawing/2014/main" val="20001"/>
                    </a:ext>
                  </a:extLst>
                </a:gridCol>
              </a:tblGrid>
              <a:tr h="508850">
                <a:tc>
                  <a:txBody>
                    <a:bodyPr/>
                    <a:lstStyle/>
                    <a:p>
                      <a:pPr marL="0" marR="0" lvl="0" indent="0" algn="ctr" rtl="0">
                        <a:spcBef>
                          <a:spcPts val="0"/>
                        </a:spcBef>
                        <a:spcAft>
                          <a:spcPts val="0"/>
                        </a:spcAft>
                        <a:buClr>
                          <a:schemeClr val="dk1"/>
                        </a:buClr>
                        <a:buSzPts val="2400"/>
                        <a:buFont typeface="Trebuchet MS"/>
                        <a:buNone/>
                      </a:pPr>
                      <a:r>
                        <a:rPr lang="en-MY" sz="2400" b="1" u="none" strike="noStrike" cap="none"/>
                        <a:t>Dietary Sugars</a:t>
                      </a:r>
                      <a:endParaRPr sz="1800" u="none" strike="noStrike" cap="none"/>
                    </a:p>
                  </a:txBody>
                  <a:tcPr marL="91450" marR="91450" marT="45725" marB="45725"/>
                </a:tc>
                <a:tc>
                  <a:txBody>
                    <a:bodyPr/>
                    <a:lstStyle/>
                    <a:p>
                      <a:pPr marL="0" marR="0" lvl="0" indent="0" algn="ctr" rtl="0">
                        <a:spcBef>
                          <a:spcPts val="0"/>
                        </a:spcBef>
                        <a:spcAft>
                          <a:spcPts val="0"/>
                        </a:spcAft>
                        <a:buClr>
                          <a:schemeClr val="dk1"/>
                        </a:buClr>
                        <a:buSzPts val="2400"/>
                        <a:buFont typeface="Trebuchet MS"/>
                        <a:buNone/>
                      </a:pPr>
                      <a:r>
                        <a:rPr lang="en-MY" sz="2400" b="1" u="none" strike="noStrike" cap="none"/>
                        <a:t>Risk of ECC</a:t>
                      </a:r>
                      <a:endParaRPr sz="1800" u="none" strike="noStrike" cap="none"/>
                    </a:p>
                  </a:txBody>
                  <a:tcPr marL="91450" marR="91450" marT="45725" marB="45725"/>
                </a:tc>
                <a:extLst>
                  <a:ext uri="{0D108BD9-81ED-4DB2-BD59-A6C34878D82A}">
                    <a16:rowId xmlns:a16="http://schemas.microsoft.com/office/drawing/2014/main" val="10000"/>
                  </a:ext>
                </a:extLst>
              </a:tr>
              <a:tr h="416200">
                <a:tc>
                  <a:txBody>
                    <a:bodyPr/>
                    <a:lstStyle/>
                    <a:p>
                      <a:pPr marL="0" marR="0" lvl="0" indent="0" algn="l" rtl="0">
                        <a:spcBef>
                          <a:spcPts val="0"/>
                        </a:spcBef>
                        <a:spcAft>
                          <a:spcPts val="0"/>
                        </a:spcAft>
                        <a:buClr>
                          <a:schemeClr val="dk1"/>
                        </a:buClr>
                        <a:buSzPts val="2000"/>
                        <a:buFont typeface="Times New Roman"/>
                        <a:buNone/>
                      </a:pPr>
                      <a:r>
                        <a:rPr lang="en-MY" sz="2000" b="1" u="none" strike="noStrike" cap="none">
                          <a:solidFill>
                            <a:schemeClr val="dk1"/>
                          </a:solidFill>
                          <a:latin typeface="Times New Roman"/>
                          <a:ea typeface="Times New Roman"/>
                          <a:cs typeface="Times New Roman"/>
                          <a:sym typeface="Times New Roman"/>
                        </a:rPr>
                        <a:t>Consumption of food and drinks containing free sugar with dental caries around bedtime showed</a:t>
                      </a:r>
                      <a:r>
                        <a:rPr lang="en-MY" sz="2000" b="1" u="none" strike="noStrike" cap="none" baseline="30000">
                          <a:solidFill>
                            <a:schemeClr val="dk1"/>
                          </a:solidFill>
                          <a:latin typeface="Times New Roman"/>
                          <a:ea typeface="Times New Roman"/>
                          <a:cs typeface="Times New Roman"/>
                          <a:sym typeface="Times New Roman"/>
                        </a:rPr>
                        <a:t> </a:t>
                      </a:r>
                      <a:r>
                        <a:rPr lang="en-MY" sz="2000" b="1" u="none" strike="noStrike" cap="none">
                          <a:solidFill>
                            <a:schemeClr val="dk1"/>
                          </a:solidFill>
                          <a:latin typeface="Times New Roman"/>
                          <a:ea typeface="Times New Roman"/>
                          <a:cs typeface="Times New Roman"/>
                          <a:sym typeface="Times New Roman"/>
                        </a:rPr>
                        <a:t>a positive association</a:t>
                      </a:r>
                      <a:endParaRPr sz="2000" b="1" u="none" strike="noStrike" cap="none"/>
                    </a:p>
                  </a:txBody>
                  <a:tcPr marL="91450" marR="91450" marT="45725" marB="45725"/>
                </a:tc>
                <a:tc>
                  <a:txBody>
                    <a:bodyPr/>
                    <a:lstStyle/>
                    <a:p>
                      <a:pPr marL="0" marR="0" lvl="0" indent="0" algn="l" rtl="0">
                        <a:spcBef>
                          <a:spcPts val="0"/>
                        </a:spcBef>
                        <a:spcAft>
                          <a:spcPts val="0"/>
                        </a:spcAft>
                        <a:buClr>
                          <a:schemeClr val="dk1"/>
                        </a:buClr>
                        <a:buSzPts val="1800"/>
                        <a:buFont typeface="Times New Roman"/>
                        <a:buNone/>
                      </a:pPr>
                      <a:r>
                        <a:rPr lang="en-MY" sz="1800" b="1" u="none" strike="noStrike" cap="none">
                          <a:solidFill>
                            <a:schemeClr val="dk1"/>
                          </a:solidFill>
                          <a:latin typeface="Times New Roman"/>
                          <a:ea typeface="Times New Roman"/>
                          <a:cs typeface="Times New Roman"/>
                          <a:sym typeface="Times New Roman"/>
                        </a:rPr>
                        <a:t>OR ranged 1.33 -1.92 in two cohort studies</a:t>
                      </a:r>
                      <a:endParaRPr sz="1800" u="none" strike="noStrike" cap="none"/>
                    </a:p>
                    <a:p>
                      <a:pPr marL="0" marR="0" lvl="0" indent="0" algn="l" rtl="0">
                        <a:lnSpc>
                          <a:spcPct val="100000"/>
                        </a:lnSpc>
                        <a:spcBef>
                          <a:spcPts val="0"/>
                        </a:spcBef>
                        <a:spcAft>
                          <a:spcPts val="0"/>
                        </a:spcAft>
                        <a:buClr>
                          <a:schemeClr val="dk1"/>
                        </a:buClr>
                        <a:buSzPts val="1800"/>
                        <a:buFont typeface="Times New Roman"/>
                        <a:buNone/>
                      </a:pPr>
                      <a:r>
                        <a:rPr lang="en-MY" sz="1800" b="1" u="none" strike="noStrike" cap="none">
                          <a:solidFill>
                            <a:schemeClr val="dk1"/>
                          </a:solidFill>
                          <a:latin typeface="Times New Roman"/>
                          <a:ea typeface="Times New Roman"/>
                          <a:cs typeface="Times New Roman"/>
                          <a:sym typeface="Times New Roman"/>
                        </a:rPr>
                        <a:t>OR ranged 1.59 – 2.4 in three cross sectional studies</a:t>
                      </a:r>
                      <a:endParaRPr sz="2000" b="1" u="none" strike="noStrike" cap="none"/>
                    </a:p>
                  </a:txBody>
                  <a:tcPr marL="91450" marR="91450" marT="45725" marB="45725"/>
                </a:tc>
                <a:extLst>
                  <a:ext uri="{0D108BD9-81ED-4DB2-BD59-A6C34878D82A}">
                    <a16:rowId xmlns:a16="http://schemas.microsoft.com/office/drawing/2014/main" val="10001"/>
                  </a:ext>
                </a:extLst>
              </a:tr>
            </a:tbl>
          </a:graphicData>
        </a:graphic>
      </p:graphicFrame>
      <p:sp>
        <p:nvSpPr>
          <p:cNvPr id="381" name="Google Shape;381;p38"/>
          <p:cNvSpPr txBox="1"/>
          <p:nvPr/>
        </p:nvSpPr>
        <p:spPr>
          <a:xfrm>
            <a:off x="1871987" y="3544424"/>
            <a:ext cx="784887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FF0000"/>
                </a:solidFill>
                <a:latin typeface="Arial"/>
                <a:ea typeface="Arial"/>
                <a:cs typeface="Arial"/>
                <a:sym typeface="Arial"/>
              </a:rPr>
              <a:t>** ALL STATISTICAL RESULTS ARE SIGNIFICANT </a:t>
            </a:r>
            <a:endParaRPr sz="18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39"/>
          <p:cNvSpPr/>
          <p:nvPr/>
        </p:nvSpPr>
        <p:spPr>
          <a:xfrm>
            <a:off x="1739680" y="142323"/>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87" name="Google Shape;387;p39"/>
          <p:cNvSpPr txBox="1">
            <a:spLocks noGrp="1"/>
          </p:cNvSpPr>
          <p:nvPr>
            <p:ph type="body" idx="1"/>
          </p:nvPr>
        </p:nvSpPr>
        <p:spPr>
          <a:xfrm>
            <a:off x="1842520" y="260649"/>
            <a:ext cx="8229600" cy="452596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3200"/>
              <a:buFont typeface="Arial"/>
              <a:buNone/>
            </a:pPr>
            <a:r>
              <a:rPr lang="en-MY" sz="3000" b="1">
                <a:solidFill>
                  <a:srgbClr val="F2F2F2"/>
                </a:solidFill>
                <a:latin typeface="Stardos Stencil"/>
                <a:ea typeface="Stardos Stencil"/>
                <a:cs typeface="Stardos Stencil"/>
                <a:sym typeface="Stardos Stencil"/>
              </a:rPr>
              <a:t>DIETARY SUGARS</a:t>
            </a:r>
            <a:endParaRPr sz="3000" b="1">
              <a:solidFill>
                <a:srgbClr val="F2F2F2"/>
              </a:solidFill>
              <a:latin typeface="Stardos Stencil"/>
              <a:ea typeface="Stardos Stencil"/>
              <a:cs typeface="Stardos Stencil"/>
              <a:sym typeface="Stardos Stencil"/>
            </a:endParaRPr>
          </a:p>
          <a:p>
            <a:pPr marL="0" lvl="0" indent="0" algn="ctr" rtl="0">
              <a:spcBef>
                <a:spcPts val="0"/>
              </a:spcBef>
              <a:spcAft>
                <a:spcPts val="0"/>
              </a:spcAft>
              <a:buClr>
                <a:schemeClr val="dk1"/>
              </a:buClr>
              <a:buSzPts val="3200"/>
              <a:buNone/>
            </a:pPr>
            <a:endParaRPr>
              <a:latin typeface="Stardos Stencil"/>
              <a:ea typeface="Stardos Stencil"/>
              <a:cs typeface="Stardos Stencil"/>
              <a:sym typeface="Stardos Stencil"/>
            </a:endParaRPr>
          </a:p>
        </p:txBody>
      </p:sp>
      <p:sp>
        <p:nvSpPr>
          <p:cNvPr id="388" name="Google Shape;388;p3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pic>
        <p:nvPicPr>
          <p:cNvPr id="389" name="Google Shape;389;p39"/>
          <p:cNvPicPr preferRelativeResize="0"/>
          <p:nvPr/>
        </p:nvPicPr>
        <p:blipFill rotWithShape="1">
          <a:blip r:embed="rId3">
            <a:alphaModFix/>
          </a:blip>
          <a:srcRect t="12640" b="17830"/>
          <a:stretch/>
        </p:blipFill>
        <p:spPr>
          <a:xfrm>
            <a:off x="1818678" y="2852936"/>
            <a:ext cx="8554644" cy="79208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40"/>
          <p:cNvSpPr txBox="1">
            <a:spLocks noGrp="1"/>
          </p:cNvSpPr>
          <p:nvPr>
            <p:ph type="title"/>
          </p:nvPr>
        </p:nvSpPr>
        <p:spPr>
          <a:xfrm>
            <a:off x="1981200" y="17580"/>
            <a:ext cx="8229600" cy="70609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2060"/>
              </a:buClr>
              <a:buSzPts val="3600"/>
              <a:buFont typeface="Stardos Stencil"/>
              <a:buNone/>
            </a:pPr>
            <a:r>
              <a:rPr lang="en-MY">
                <a:solidFill>
                  <a:srgbClr val="002060"/>
                </a:solidFill>
                <a:latin typeface="Stardos Stencil"/>
                <a:ea typeface="Stardos Stencil"/>
                <a:cs typeface="Stardos Stencil"/>
                <a:sym typeface="Stardos Stencil"/>
              </a:rPr>
              <a:t>ORAL MICROBIOME</a:t>
            </a:r>
            <a:endParaRPr/>
          </a:p>
        </p:txBody>
      </p:sp>
      <p:sp>
        <p:nvSpPr>
          <p:cNvPr id="395" name="Google Shape;395;p4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grpSp>
        <p:nvGrpSpPr>
          <p:cNvPr id="396" name="Google Shape;396;p40"/>
          <p:cNvGrpSpPr/>
          <p:nvPr/>
        </p:nvGrpSpPr>
        <p:grpSpPr>
          <a:xfrm>
            <a:off x="1436481" y="887371"/>
            <a:ext cx="8992574" cy="5519116"/>
            <a:chOff x="453049" y="521"/>
            <a:chExt cx="8992574" cy="5519116"/>
          </a:xfrm>
        </p:grpSpPr>
        <p:sp>
          <p:nvSpPr>
            <p:cNvPr id="397" name="Google Shape;397;p40"/>
            <p:cNvSpPr/>
            <p:nvPr/>
          </p:nvSpPr>
          <p:spPr>
            <a:xfrm>
              <a:off x="7267382" y="1931328"/>
              <a:ext cx="775203" cy="222348"/>
            </a:xfrm>
            <a:custGeom>
              <a:avLst/>
              <a:gdLst/>
              <a:ahLst/>
              <a:cxnLst/>
              <a:rect l="l" t="t" r="r" b="b"/>
              <a:pathLst>
                <a:path w="120000" h="120000" extrusionOk="0">
                  <a:moveTo>
                    <a:pt x="0" y="0"/>
                  </a:moveTo>
                  <a:lnTo>
                    <a:pt x="0" y="81866"/>
                  </a:lnTo>
                  <a:lnTo>
                    <a:pt x="120000" y="81866"/>
                  </a:lnTo>
                  <a:lnTo>
                    <a:pt x="120000" y="120000"/>
                  </a:lnTo>
                </a:path>
              </a:pathLst>
            </a:custGeom>
            <a:noFill/>
            <a:ln w="25400" cap="flat" cmpd="sng">
              <a:solidFill>
                <a:srgbClr val="909462"/>
              </a:solidFill>
              <a:prstDash val="solid"/>
              <a:round/>
              <a:headEnd type="none" w="sm" len="sm"/>
              <a:tailEnd type="none" w="sm" len="sm"/>
            </a:ln>
          </p:spPr>
        </p:sp>
        <p:sp>
          <p:nvSpPr>
            <p:cNvPr id="398" name="Google Shape;398;p40"/>
            <p:cNvSpPr/>
            <p:nvPr/>
          </p:nvSpPr>
          <p:spPr>
            <a:xfrm>
              <a:off x="5372192" y="1225168"/>
              <a:ext cx="1895190" cy="221827"/>
            </a:xfrm>
            <a:custGeom>
              <a:avLst/>
              <a:gdLst/>
              <a:ahLst/>
              <a:cxnLst/>
              <a:rect l="l" t="t" r="r" b="b"/>
              <a:pathLst>
                <a:path w="120000" h="120000" extrusionOk="0">
                  <a:moveTo>
                    <a:pt x="0" y="0"/>
                  </a:moveTo>
                  <a:lnTo>
                    <a:pt x="0" y="81776"/>
                  </a:lnTo>
                  <a:lnTo>
                    <a:pt x="120000" y="81776"/>
                  </a:lnTo>
                  <a:lnTo>
                    <a:pt x="120000" y="120000"/>
                  </a:lnTo>
                </a:path>
              </a:pathLst>
            </a:custGeom>
            <a:noFill/>
            <a:ln w="25400" cap="flat" cmpd="sng">
              <a:solidFill>
                <a:schemeClr val="accent3"/>
              </a:solidFill>
              <a:prstDash val="solid"/>
              <a:round/>
              <a:headEnd type="none" w="sm" len="sm"/>
              <a:tailEnd type="none" w="sm" len="sm"/>
            </a:ln>
          </p:spPr>
        </p:sp>
        <p:sp>
          <p:nvSpPr>
            <p:cNvPr id="399" name="Google Shape;399;p40"/>
            <p:cNvSpPr/>
            <p:nvPr/>
          </p:nvSpPr>
          <p:spPr>
            <a:xfrm>
              <a:off x="2749732" y="2058543"/>
              <a:ext cx="2688402" cy="572755"/>
            </a:xfrm>
            <a:custGeom>
              <a:avLst/>
              <a:gdLst/>
              <a:ahLst/>
              <a:cxnLst/>
              <a:rect l="l" t="t" r="r" b="b"/>
              <a:pathLst>
                <a:path w="120000" h="120000" extrusionOk="0">
                  <a:moveTo>
                    <a:pt x="0" y="0"/>
                  </a:moveTo>
                  <a:lnTo>
                    <a:pt x="0" y="105196"/>
                  </a:lnTo>
                  <a:lnTo>
                    <a:pt x="120000" y="105196"/>
                  </a:lnTo>
                  <a:lnTo>
                    <a:pt x="120000" y="120000"/>
                  </a:lnTo>
                </a:path>
              </a:pathLst>
            </a:custGeom>
            <a:noFill/>
            <a:ln w="25400" cap="flat" cmpd="sng">
              <a:solidFill>
                <a:srgbClr val="909462"/>
              </a:solidFill>
              <a:prstDash val="solid"/>
              <a:round/>
              <a:headEnd type="none" w="sm" len="sm"/>
              <a:tailEnd type="none" w="sm" len="sm"/>
            </a:ln>
          </p:spPr>
        </p:sp>
        <p:sp>
          <p:nvSpPr>
            <p:cNvPr id="400" name="Google Shape;400;p40"/>
            <p:cNvSpPr/>
            <p:nvPr/>
          </p:nvSpPr>
          <p:spPr>
            <a:xfrm>
              <a:off x="2749732" y="2058543"/>
              <a:ext cx="657186" cy="356436"/>
            </a:xfrm>
            <a:custGeom>
              <a:avLst/>
              <a:gdLst/>
              <a:ahLst/>
              <a:cxnLst/>
              <a:rect l="l" t="t" r="r" b="b"/>
              <a:pathLst>
                <a:path w="120000" h="120000" extrusionOk="0">
                  <a:moveTo>
                    <a:pt x="0" y="0"/>
                  </a:moveTo>
                  <a:lnTo>
                    <a:pt x="0" y="96212"/>
                  </a:lnTo>
                  <a:lnTo>
                    <a:pt x="120000" y="96212"/>
                  </a:lnTo>
                  <a:lnTo>
                    <a:pt x="120000" y="120000"/>
                  </a:lnTo>
                </a:path>
              </a:pathLst>
            </a:custGeom>
            <a:noFill/>
            <a:ln w="25400" cap="flat" cmpd="sng">
              <a:solidFill>
                <a:srgbClr val="909462"/>
              </a:solidFill>
              <a:prstDash val="solid"/>
              <a:round/>
              <a:headEnd type="none" w="sm" len="sm"/>
              <a:tailEnd type="none" w="sm" len="sm"/>
            </a:ln>
          </p:spPr>
        </p:sp>
        <p:sp>
          <p:nvSpPr>
            <p:cNvPr id="401" name="Google Shape;401;p40"/>
            <p:cNvSpPr/>
            <p:nvPr/>
          </p:nvSpPr>
          <p:spPr>
            <a:xfrm>
              <a:off x="1465732" y="2058543"/>
              <a:ext cx="1283999" cy="418421"/>
            </a:xfrm>
            <a:custGeom>
              <a:avLst/>
              <a:gdLst/>
              <a:ahLst/>
              <a:cxnLst/>
              <a:rect l="l" t="t" r="r" b="b"/>
              <a:pathLst>
                <a:path w="120000" h="120000" extrusionOk="0">
                  <a:moveTo>
                    <a:pt x="120000" y="0"/>
                  </a:moveTo>
                  <a:lnTo>
                    <a:pt x="120000" y="99736"/>
                  </a:lnTo>
                  <a:lnTo>
                    <a:pt x="0" y="99736"/>
                  </a:lnTo>
                  <a:lnTo>
                    <a:pt x="0" y="120000"/>
                  </a:lnTo>
                </a:path>
              </a:pathLst>
            </a:custGeom>
            <a:noFill/>
            <a:ln w="25400" cap="flat" cmpd="sng">
              <a:solidFill>
                <a:srgbClr val="909462"/>
              </a:solidFill>
              <a:prstDash val="solid"/>
              <a:round/>
              <a:headEnd type="none" w="sm" len="sm"/>
              <a:tailEnd type="none" w="sm" len="sm"/>
            </a:ln>
          </p:spPr>
        </p:sp>
        <p:sp>
          <p:nvSpPr>
            <p:cNvPr id="402" name="Google Shape;402;p40"/>
            <p:cNvSpPr/>
            <p:nvPr/>
          </p:nvSpPr>
          <p:spPr>
            <a:xfrm>
              <a:off x="2749732" y="1225168"/>
              <a:ext cx="2622460" cy="297746"/>
            </a:xfrm>
            <a:custGeom>
              <a:avLst/>
              <a:gdLst/>
              <a:ahLst/>
              <a:cxnLst/>
              <a:rect l="l" t="t" r="r" b="b"/>
              <a:pathLst>
                <a:path w="120000" h="120000" extrusionOk="0">
                  <a:moveTo>
                    <a:pt x="120000" y="0"/>
                  </a:moveTo>
                  <a:lnTo>
                    <a:pt x="120000" y="91522"/>
                  </a:lnTo>
                  <a:lnTo>
                    <a:pt x="0" y="91522"/>
                  </a:lnTo>
                  <a:lnTo>
                    <a:pt x="0" y="120000"/>
                  </a:lnTo>
                </a:path>
              </a:pathLst>
            </a:custGeom>
            <a:noFill/>
            <a:ln w="25400" cap="flat" cmpd="sng">
              <a:solidFill>
                <a:schemeClr val="accent3"/>
              </a:solidFill>
              <a:prstDash val="solid"/>
              <a:round/>
              <a:headEnd type="none" w="sm" len="sm"/>
              <a:tailEnd type="none" w="sm" len="sm"/>
            </a:ln>
          </p:spPr>
        </p:sp>
        <p:sp>
          <p:nvSpPr>
            <p:cNvPr id="403" name="Google Shape;403;p40"/>
            <p:cNvSpPr/>
            <p:nvPr/>
          </p:nvSpPr>
          <p:spPr>
            <a:xfrm>
              <a:off x="3676019" y="521"/>
              <a:ext cx="3392346" cy="1224646"/>
            </a:xfrm>
            <a:prstGeom prst="roundRect">
              <a:avLst>
                <a:gd name="adj" fmla="val 10000"/>
              </a:avLst>
            </a:prstGeom>
            <a:gradFill>
              <a:gsLst>
                <a:gs pos="0">
                  <a:srgbClr val="76A600"/>
                </a:gs>
                <a:gs pos="80000">
                  <a:srgbClr val="9DDB00"/>
                </a:gs>
                <a:gs pos="100000">
                  <a:srgbClr val="9FE100"/>
                </a:gs>
              </a:gsLst>
              <a:lin ang="16200000" scaled="0"/>
            </a:gra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4" name="Google Shape;404;p40"/>
            <p:cNvSpPr/>
            <p:nvPr/>
          </p:nvSpPr>
          <p:spPr>
            <a:xfrm>
              <a:off x="3760767" y="81032"/>
              <a:ext cx="3392346" cy="1224646"/>
            </a:xfrm>
            <a:prstGeom prst="roundRect">
              <a:avLst>
                <a:gd name="adj" fmla="val 10000"/>
              </a:avLst>
            </a:prstGeom>
            <a:solidFill>
              <a:schemeClr val="lt1">
                <a:alpha val="89411"/>
              </a:schemeClr>
            </a:solidFill>
            <a:ln w="9525" cap="flat" cmpd="sng">
              <a:solidFill>
                <a:schemeClr val="accent1"/>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5" name="Google Shape;405;p40"/>
            <p:cNvSpPr txBox="1"/>
            <p:nvPr/>
          </p:nvSpPr>
          <p:spPr>
            <a:xfrm>
              <a:off x="3796636" y="116901"/>
              <a:ext cx="3320608" cy="115290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n-MY" sz="2000" b="0" i="0" u="none" strike="noStrike" cap="none">
                  <a:solidFill>
                    <a:schemeClr val="dk1"/>
                  </a:solidFill>
                  <a:latin typeface="Aharoni"/>
                  <a:ea typeface="Aharoni"/>
                  <a:cs typeface="Aharoni"/>
                  <a:sym typeface="Aharoni"/>
                </a:rPr>
                <a:t>Presence of cariogenic bacteria in the pre-dentate and very early dentate of infant’s life</a:t>
              </a:r>
              <a:endParaRPr sz="1400" b="0" i="0" u="none" strike="noStrike" cap="none">
                <a:solidFill>
                  <a:srgbClr val="000000"/>
                </a:solidFill>
                <a:latin typeface="Arial"/>
                <a:ea typeface="Arial"/>
                <a:cs typeface="Arial"/>
                <a:sym typeface="Arial"/>
              </a:endParaRPr>
            </a:p>
          </p:txBody>
        </p:sp>
        <p:sp>
          <p:nvSpPr>
            <p:cNvPr id="406" name="Google Shape;406;p40"/>
            <p:cNvSpPr/>
            <p:nvPr/>
          </p:nvSpPr>
          <p:spPr>
            <a:xfrm>
              <a:off x="1474589" y="1522914"/>
              <a:ext cx="2550285" cy="535628"/>
            </a:xfrm>
            <a:prstGeom prst="roundRect">
              <a:avLst>
                <a:gd name="adj" fmla="val 10000"/>
              </a:avLst>
            </a:prstGeom>
            <a:gradFill>
              <a:gsLst>
                <a:gs pos="0">
                  <a:srgbClr val="D74500"/>
                </a:gs>
                <a:gs pos="80000">
                  <a:srgbClr val="FF5B00"/>
                </a:gs>
                <a:gs pos="100000">
                  <a:srgbClr val="FF5B00"/>
                </a:gs>
              </a:gsLst>
              <a:lin ang="16200000" scaled="0"/>
            </a:gra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7" name="Google Shape;407;p40"/>
            <p:cNvSpPr/>
            <p:nvPr/>
          </p:nvSpPr>
          <p:spPr>
            <a:xfrm>
              <a:off x="1559337" y="1603424"/>
              <a:ext cx="2550285" cy="535628"/>
            </a:xfrm>
            <a:prstGeom prst="roundRect">
              <a:avLst>
                <a:gd name="adj" fmla="val 10000"/>
              </a:avLst>
            </a:prstGeom>
            <a:solidFill>
              <a:schemeClr val="lt1">
                <a:alpha val="89411"/>
              </a:schemeClr>
            </a:solidFill>
            <a:ln w="9525" cap="flat" cmpd="sng">
              <a:solidFill>
                <a:schemeClr val="accent3"/>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8" name="Google Shape;408;p40"/>
            <p:cNvSpPr txBox="1"/>
            <p:nvPr/>
          </p:nvSpPr>
          <p:spPr>
            <a:xfrm>
              <a:off x="1575025" y="1619112"/>
              <a:ext cx="2518909" cy="504252"/>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n-MY" sz="2000" b="0" i="0" u="none" strike="noStrike" cap="none">
                  <a:solidFill>
                    <a:schemeClr val="dk1"/>
                  </a:solidFill>
                  <a:latin typeface="Aharoni"/>
                  <a:ea typeface="Aharoni"/>
                  <a:cs typeface="Aharoni"/>
                  <a:sym typeface="Aharoni"/>
                </a:rPr>
                <a:t>Maternal characteristics</a:t>
              </a:r>
              <a:endParaRPr sz="1400" b="0" i="0" u="none" strike="noStrike" cap="none">
                <a:solidFill>
                  <a:srgbClr val="000000"/>
                </a:solidFill>
                <a:latin typeface="Arial"/>
                <a:ea typeface="Arial"/>
                <a:cs typeface="Arial"/>
                <a:sym typeface="Arial"/>
              </a:endParaRPr>
            </a:p>
          </p:txBody>
        </p:sp>
        <p:sp>
          <p:nvSpPr>
            <p:cNvPr id="409" name="Google Shape;409;p40"/>
            <p:cNvSpPr/>
            <p:nvPr/>
          </p:nvSpPr>
          <p:spPr>
            <a:xfrm>
              <a:off x="453049" y="2476964"/>
              <a:ext cx="2025367" cy="2962162"/>
            </a:xfrm>
            <a:prstGeom prst="roundRect">
              <a:avLst>
                <a:gd name="adj" fmla="val 10000"/>
              </a:avLst>
            </a:prstGeom>
            <a:gradFill>
              <a:gsLst>
                <a:gs pos="0">
                  <a:srgbClr val="6E7142"/>
                </a:gs>
                <a:gs pos="80000">
                  <a:srgbClr val="919656"/>
                </a:gs>
                <a:gs pos="100000">
                  <a:srgbClr val="939756"/>
                </a:gs>
              </a:gsLst>
              <a:lin ang="16200000" scaled="0"/>
            </a:gra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10" name="Google Shape;410;p40"/>
            <p:cNvSpPr/>
            <p:nvPr/>
          </p:nvSpPr>
          <p:spPr>
            <a:xfrm>
              <a:off x="537796" y="2557475"/>
              <a:ext cx="2025367" cy="2962162"/>
            </a:xfrm>
            <a:prstGeom prst="roundRect">
              <a:avLst>
                <a:gd name="adj" fmla="val 10000"/>
              </a:avLst>
            </a:prstGeom>
            <a:solidFill>
              <a:schemeClr val="lt1">
                <a:alpha val="89411"/>
              </a:schemeClr>
            </a:solidFill>
            <a:ln w="9525" cap="flat" cmpd="sng">
              <a:solidFill>
                <a:srgbClr val="909462"/>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11" name="Google Shape;411;p40"/>
            <p:cNvSpPr txBox="1"/>
            <p:nvPr/>
          </p:nvSpPr>
          <p:spPr>
            <a:xfrm>
              <a:off x="597117" y="2616796"/>
              <a:ext cx="1906725" cy="2843520"/>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n-MY" sz="2000" b="0" i="0" u="none" strike="noStrike" cap="none">
                  <a:solidFill>
                    <a:schemeClr val="dk1"/>
                  </a:solidFill>
                  <a:latin typeface="Aharoni"/>
                  <a:ea typeface="Aharoni"/>
                  <a:cs typeface="Aharoni"/>
                  <a:sym typeface="Aharoni"/>
                </a:rPr>
                <a:t>√  high maternal </a:t>
              </a:r>
              <a:r>
                <a:rPr lang="en-MY" sz="2000" b="0" i="1" u="none" strike="noStrike" cap="none">
                  <a:solidFill>
                    <a:schemeClr val="dk1"/>
                  </a:solidFill>
                  <a:latin typeface="Aharoni"/>
                  <a:ea typeface="Aharoni"/>
                  <a:cs typeface="Aharoni"/>
                  <a:sym typeface="Aharoni"/>
                </a:rPr>
                <a:t>S. mutans</a:t>
              </a:r>
              <a:r>
                <a:rPr lang="en-MY" sz="2000" b="0" i="0" u="none" strike="noStrike" cap="none">
                  <a:solidFill>
                    <a:schemeClr val="dk1"/>
                  </a:solidFill>
                  <a:latin typeface="Aharoni"/>
                  <a:ea typeface="Aharoni"/>
                  <a:cs typeface="Aharoni"/>
                  <a:sym typeface="Aharoni"/>
                </a:rPr>
                <a:t> level</a:t>
              </a:r>
              <a:r>
                <a:rPr lang="en-MY" sz="2000" b="1" i="0" u="none" strike="noStrike" cap="none">
                  <a:solidFill>
                    <a:srgbClr val="FF0000"/>
                  </a:solidFill>
                  <a:latin typeface="Aharoni"/>
                  <a:ea typeface="Aharoni"/>
                  <a:cs typeface="Aharoni"/>
                  <a:sym typeface="Aharoni"/>
                </a:rPr>
                <a:t>(</a:t>
              </a:r>
              <a:r>
                <a:rPr lang="en-MY" sz="2000" b="1" i="0" u="none" strike="noStrike" cap="none">
                  <a:solidFill>
                    <a:srgbClr val="FF0000"/>
                  </a:solidFill>
                  <a:latin typeface="Times New Roman"/>
                  <a:ea typeface="Times New Roman"/>
                  <a:cs typeface="Times New Roman"/>
                  <a:sym typeface="Times New Roman"/>
                </a:rPr>
                <a:t>OR=4.00]</a:t>
              </a:r>
              <a:r>
                <a:rPr lang="en-MY" sz="2000" b="1" i="0" u="none" strike="noStrike" cap="none">
                  <a:solidFill>
                    <a:srgbClr val="FF0000"/>
                  </a:solidFill>
                  <a:latin typeface="Aharoni"/>
                  <a:ea typeface="Aharoni"/>
                  <a:cs typeface="Aharoni"/>
                  <a:sym typeface="Aharoni"/>
                </a:rPr>
                <a:t>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700"/>
                </a:spcBef>
                <a:spcAft>
                  <a:spcPts val="0"/>
                </a:spcAft>
                <a:buNone/>
              </a:pPr>
              <a:r>
                <a:rPr lang="en-MY" sz="2000" b="0" i="0" u="none" strike="noStrike" cap="none">
                  <a:solidFill>
                    <a:schemeClr val="dk1"/>
                  </a:solidFill>
                  <a:latin typeface="Aharoni"/>
                  <a:ea typeface="Aharoni"/>
                  <a:cs typeface="Aharoni"/>
                  <a:sym typeface="Aharoni"/>
                </a:rPr>
                <a:t>√  maternal caries status </a:t>
              </a:r>
              <a:r>
                <a:rPr lang="en-MY" sz="2000" b="0" i="0" u="sng" strike="noStrike" cap="none">
                  <a:solidFill>
                    <a:schemeClr val="dk1"/>
                  </a:solidFill>
                  <a:latin typeface="Aharoni"/>
                  <a:ea typeface="Aharoni"/>
                  <a:cs typeface="Aharoni"/>
                  <a:sym typeface="Aharoni"/>
                </a:rPr>
                <a:t>&gt;</a:t>
              </a:r>
              <a:r>
                <a:rPr lang="en-MY" sz="2000" b="0" i="0" u="none" strike="noStrike" cap="none">
                  <a:solidFill>
                    <a:schemeClr val="dk1"/>
                  </a:solidFill>
                  <a:latin typeface="Aharoni"/>
                  <a:ea typeface="Aharoni"/>
                  <a:cs typeface="Aharoni"/>
                  <a:sym typeface="Aharoni"/>
                </a:rPr>
                <a:t>4 teeth </a:t>
              </a:r>
              <a:r>
                <a:rPr lang="en-MY" sz="2000" b="0" i="0" u="none" strike="noStrike" cap="none">
                  <a:solidFill>
                    <a:srgbClr val="FF0000"/>
                  </a:solidFill>
                  <a:latin typeface="Aharoni"/>
                  <a:ea typeface="Aharoni"/>
                  <a:cs typeface="Aharoni"/>
                  <a:sym typeface="Aharoni"/>
                </a:rPr>
                <a:t>[</a:t>
              </a:r>
              <a:r>
                <a:rPr lang="en-MY" sz="2000" b="1" i="0" u="none" strike="noStrike" cap="none">
                  <a:solidFill>
                    <a:srgbClr val="FF0000"/>
                  </a:solidFill>
                  <a:latin typeface="Times New Roman"/>
                  <a:ea typeface="Times New Roman"/>
                  <a:cs typeface="Times New Roman"/>
                  <a:sym typeface="Times New Roman"/>
                </a:rPr>
                <a:t>OR=2.00]</a:t>
              </a:r>
              <a:r>
                <a:rPr lang="en-MY" sz="2000" b="1" i="0" u="none" strike="noStrike" cap="none">
                  <a:solidFill>
                    <a:srgbClr val="FF0000"/>
                  </a:solidFill>
                  <a:latin typeface="Aharoni"/>
                  <a:ea typeface="Aharoni"/>
                  <a:cs typeface="Aharoni"/>
                  <a:sym typeface="Aharoni"/>
                </a:rPr>
                <a:t> </a:t>
              </a:r>
              <a:endParaRPr sz="1400" b="0" i="0" u="none" strike="noStrike" cap="none">
                <a:solidFill>
                  <a:srgbClr val="000000"/>
                </a:solidFill>
                <a:latin typeface="Arial"/>
                <a:ea typeface="Arial"/>
                <a:cs typeface="Arial"/>
                <a:sym typeface="Arial"/>
              </a:endParaRPr>
            </a:p>
          </p:txBody>
        </p:sp>
        <p:sp>
          <p:nvSpPr>
            <p:cNvPr id="412" name="Google Shape;412;p40"/>
            <p:cNvSpPr/>
            <p:nvPr/>
          </p:nvSpPr>
          <p:spPr>
            <a:xfrm>
              <a:off x="2715024" y="2414979"/>
              <a:ext cx="1383789" cy="3024147"/>
            </a:xfrm>
            <a:prstGeom prst="roundRect">
              <a:avLst>
                <a:gd name="adj" fmla="val 10000"/>
              </a:avLst>
            </a:prstGeom>
            <a:gradFill>
              <a:gsLst>
                <a:gs pos="0">
                  <a:srgbClr val="6E7142"/>
                </a:gs>
                <a:gs pos="80000">
                  <a:srgbClr val="919656"/>
                </a:gs>
                <a:gs pos="100000">
                  <a:srgbClr val="939756"/>
                </a:gs>
              </a:gsLst>
              <a:lin ang="16200000" scaled="0"/>
            </a:gra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13" name="Google Shape;413;p40"/>
            <p:cNvSpPr/>
            <p:nvPr/>
          </p:nvSpPr>
          <p:spPr>
            <a:xfrm>
              <a:off x="2799772" y="2495490"/>
              <a:ext cx="1383789" cy="3024147"/>
            </a:xfrm>
            <a:prstGeom prst="roundRect">
              <a:avLst>
                <a:gd name="adj" fmla="val 10000"/>
              </a:avLst>
            </a:prstGeom>
            <a:solidFill>
              <a:schemeClr val="lt1">
                <a:alpha val="89411"/>
              </a:schemeClr>
            </a:solidFill>
            <a:ln w="9525" cap="flat" cmpd="sng">
              <a:solidFill>
                <a:srgbClr val="909462"/>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14" name="Google Shape;414;p40"/>
            <p:cNvSpPr txBox="1"/>
            <p:nvPr/>
          </p:nvSpPr>
          <p:spPr>
            <a:xfrm>
              <a:off x="2840302" y="2536020"/>
              <a:ext cx="1302729" cy="2943087"/>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n-MY" sz="2000" b="1" i="0" u="none" strike="noStrike" cap="none">
                  <a:solidFill>
                    <a:schemeClr val="dk1"/>
                  </a:solidFill>
                  <a:latin typeface="Calibri"/>
                  <a:ea typeface="Calibri"/>
                  <a:cs typeface="Calibri"/>
                  <a:sym typeface="Calibri"/>
                </a:rPr>
                <a:t>√ </a:t>
              </a:r>
              <a:r>
                <a:rPr lang="en-MY" sz="2000" b="0" i="0" u="none" strike="noStrike" cap="none">
                  <a:solidFill>
                    <a:schemeClr val="dk1"/>
                  </a:solidFill>
                  <a:latin typeface="Calibri"/>
                  <a:ea typeface="Calibri"/>
                  <a:cs typeface="Calibri"/>
                  <a:sym typeface="Calibri"/>
                </a:rPr>
                <a:t>  </a:t>
              </a:r>
              <a:r>
                <a:rPr lang="en-MY" sz="2000" b="0" i="0" u="none" strike="noStrike" cap="none">
                  <a:solidFill>
                    <a:schemeClr val="dk1"/>
                  </a:solidFill>
                  <a:latin typeface="Aharoni"/>
                  <a:ea typeface="Aharoni"/>
                  <a:cs typeface="Aharoni"/>
                  <a:sym typeface="Aharoni"/>
                </a:rPr>
                <a:t>pre-tasting of food</a:t>
              </a:r>
              <a:r>
                <a:rPr lang="en-MY" sz="2000" b="1" i="0" u="none" strike="noStrike" cap="none">
                  <a:solidFill>
                    <a:srgbClr val="FF0000"/>
                  </a:solidFill>
                  <a:latin typeface="Aharoni"/>
                  <a:ea typeface="Aharoni"/>
                  <a:cs typeface="Aharoni"/>
                  <a:sym typeface="Aharoni"/>
                </a:rPr>
                <a:t>[</a:t>
              </a:r>
              <a:r>
                <a:rPr lang="en-MY" sz="2000" b="1" i="0" u="none" strike="noStrike" cap="none">
                  <a:solidFill>
                    <a:srgbClr val="FF0000"/>
                  </a:solidFill>
                  <a:latin typeface="Times New Roman"/>
                  <a:ea typeface="Times New Roman"/>
                  <a:cs typeface="Times New Roman"/>
                  <a:sym typeface="Times New Roman"/>
                </a:rPr>
                <a:t>OR=6.4] </a:t>
              </a:r>
              <a:endParaRPr sz="2000" b="1" i="0" u="none" strike="noStrike" cap="none">
                <a:solidFill>
                  <a:srgbClr val="FF0000"/>
                </a:solidFill>
                <a:latin typeface="Aharoni"/>
                <a:ea typeface="Aharoni"/>
                <a:cs typeface="Aharoni"/>
                <a:sym typeface="Aharoni"/>
              </a:endParaRPr>
            </a:p>
            <a:p>
              <a:pPr marL="0" marR="0" lvl="0" indent="0" algn="l" rtl="0">
                <a:lnSpc>
                  <a:spcPct val="90000"/>
                </a:lnSpc>
                <a:spcBef>
                  <a:spcPts val="700"/>
                </a:spcBef>
                <a:spcAft>
                  <a:spcPts val="0"/>
                </a:spcAft>
                <a:buNone/>
              </a:pPr>
              <a:r>
                <a:rPr lang="en-MY" sz="2000" b="0" i="0" u="none" strike="noStrike" cap="none">
                  <a:solidFill>
                    <a:schemeClr val="dk1"/>
                  </a:solidFill>
                  <a:latin typeface="Aharoni"/>
                  <a:ea typeface="Aharoni"/>
                  <a:cs typeface="Aharoni"/>
                  <a:sym typeface="Aharoni"/>
                </a:rPr>
                <a:t>√ sharing of eating utensils </a:t>
              </a:r>
              <a:r>
                <a:rPr lang="en-MY" sz="2000" b="1" i="0" u="none" strike="noStrike" cap="none">
                  <a:solidFill>
                    <a:srgbClr val="FF0000"/>
                  </a:solidFill>
                  <a:latin typeface="Aharoni"/>
                  <a:ea typeface="Aharoni"/>
                  <a:cs typeface="Aharoni"/>
                  <a:sym typeface="Aharoni"/>
                </a:rPr>
                <a:t>[</a:t>
              </a:r>
              <a:r>
                <a:rPr lang="en-MY" sz="2000" b="1" i="0" u="none" strike="noStrike" cap="none">
                  <a:solidFill>
                    <a:srgbClr val="FF0000"/>
                  </a:solidFill>
                  <a:latin typeface="Times New Roman"/>
                  <a:ea typeface="Times New Roman"/>
                  <a:cs typeface="Times New Roman"/>
                  <a:sym typeface="Times New Roman"/>
                </a:rPr>
                <a:t>OR=4.6]</a:t>
              </a:r>
              <a:endParaRPr sz="2000" b="1" i="0" u="none" strike="noStrike" cap="none">
                <a:solidFill>
                  <a:srgbClr val="FF0000"/>
                </a:solidFill>
                <a:latin typeface="Aharoni"/>
                <a:ea typeface="Aharoni"/>
                <a:cs typeface="Aharoni"/>
                <a:sym typeface="Aharoni"/>
              </a:endParaRPr>
            </a:p>
          </p:txBody>
        </p:sp>
        <p:sp>
          <p:nvSpPr>
            <p:cNvPr id="415" name="Google Shape;415;p40"/>
            <p:cNvSpPr/>
            <p:nvPr/>
          </p:nvSpPr>
          <p:spPr>
            <a:xfrm>
              <a:off x="4653556" y="2631299"/>
              <a:ext cx="1569155" cy="2202854"/>
            </a:xfrm>
            <a:prstGeom prst="roundRect">
              <a:avLst>
                <a:gd name="adj" fmla="val 10000"/>
              </a:avLst>
            </a:prstGeom>
            <a:gradFill>
              <a:gsLst>
                <a:gs pos="0">
                  <a:srgbClr val="6E7142"/>
                </a:gs>
                <a:gs pos="80000">
                  <a:srgbClr val="919656"/>
                </a:gs>
                <a:gs pos="100000">
                  <a:srgbClr val="939756"/>
                </a:gs>
              </a:gsLst>
              <a:lin ang="16200000" scaled="0"/>
            </a:gra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16" name="Google Shape;416;p40"/>
            <p:cNvSpPr/>
            <p:nvPr/>
          </p:nvSpPr>
          <p:spPr>
            <a:xfrm>
              <a:off x="4738304" y="2711809"/>
              <a:ext cx="1569155" cy="2202854"/>
            </a:xfrm>
            <a:prstGeom prst="roundRect">
              <a:avLst>
                <a:gd name="adj" fmla="val 10000"/>
              </a:avLst>
            </a:prstGeom>
            <a:solidFill>
              <a:schemeClr val="lt1">
                <a:alpha val="89411"/>
              </a:schemeClr>
            </a:solidFill>
            <a:ln w="9525" cap="flat" cmpd="sng">
              <a:solidFill>
                <a:srgbClr val="909462"/>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17" name="Google Shape;417;p40"/>
            <p:cNvSpPr txBox="1"/>
            <p:nvPr/>
          </p:nvSpPr>
          <p:spPr>
            <a:xfrm>
              <a:off x="4784263" y="2757768"/>
              <a:ext cx="1477237" cy="2110936"/>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n-MY" sz="2000" b="1" i="0" u="none" strike="noStrike" cap="none">
                  <a:solidFill>
                    <a:schemeClr val="dk1"/>
                  </a:solidFill>
                  <a:latin typeface="Calibri"/>
                  <a:ea typeface="Calibri"/>
                  <a:cs typeface="Calibri"/>
                  <a:sym typeface="Calibri"/>
                </a:rPr>
                <a:t>√ </a:t>
              </a:r>
              <a:r>
                <a:rPr lang="en-MY" sz="2000" b="0" i="0" u="none" strike="noStrike" cap="none">
                  <a:solidFill>
                    <a:schemeClr val="dk1"/>
                  </a:solidFill>
                  <a:latin typeface="Aharoni"/>
                  <a:ea typeface="Aharoni"/>
                  <a:cs typeface="Aharoni"/>
                  <a:sym typeface="Aharoni"/>
                </a:rPr>
                <a:t>mother’s education </a:t>
              </a:r>
              <a:r>
                <a:rPr lang="en-MY" sz="2000" b="0" i="0" u="none" strike="noStrike" cap="none">
                  <a:solidFill>
                    <a:srgbClr val="FF0000"/>
                  </a:solidFill>
                  <a:latin typeface="Aharoni"/>
                  <a:ea typeface="Aharoni"/>
                  <a:cs typeface="Aharoni"/>
                  <a:sym typeface="Aharoni"/>
                </a:rPr>
                <a:t>[</a:t>
              </a:r>
              <a:r>
                <a:rPr lang="en-MY" sz="2000" b="1" i="0" u="none" strike="noStrike" cap="none">
                  <a:solidFill>
                    <a:srgbClr val="FF0000"/>
                  </a:solidFill>
                  <a:latin typeface="Times New Roman"/>
                  <a:ea typeface="Times New Roman"/>
                  <a:cs typeface="Times New Roman"/>
                  <a:sym typeface="Times New Roman"/>
                </a:rPr>
                <a:t>RR=0.78]</a:t>
              </a:r>
              <a:endParaRPr sz="2000" b="1" i="0" u="none" strike="noStrike" cap="none">
                <a:solidFill>
                  <a:srgbClr val="FF0000"/>
                </a:solidFill>
                <a:latin typeface="Aharoni"/>
                <a:ea typeface="Aharoni"/>
                <a:cs typeface="Aharoni"/>
                <a:sym typeface="Aharoni"/>
              </a:endParaRPr>
            </a:p>
            <a:p>
              <a:pPr marL="0" marR="0" lvl="0" indent="0" algn="l" rtl="0">
                <a:lnSpc>
                  <a:spcPct val="90000"/>
                </a:lnSpc>
                <a:spcBef>
                  <a:spcPts val="700"/>
                </a:spcBef>
                <a:spcAft>
                  <a:spcPts val="0"/>
                </a:spcAft>
                <a:buNone/>
              </a:pPr>
              <a:r>
                <a:rPr lang="en-MY" sz="2000" b="1" i="0" u="none" strike="noStrike" cap="none">
                  <a:solidFill>
                    <a:schemeClr val="dk1"/>
                  </a:solidFill>
                  <a:latin typeface="Aharoni"/>
                  <a:ea typeface="Aharoni"/>
                  <a:cs typeface="Aharoni"/>
                  <a:sym typeface="Aharoni"/>
                </a:rPr>
                <a:t>√ </a:t>
              </a:r>
              <a:r>
                <a:rPr lang="en-MY" sz="2000" b="0" i="0" u="none" strike="noStrike" cap="none">
                  <a:solidFill>
                    <a:schemeClr val="dk1"/>
                  </a:solidFill>
                  <a:latin typeface="Aharoni"/>
                  <a:ea typeface="Aharoni"/>
                  <a:cs typeface="Aharoni"/>
                  <a:sym typeface="Aharoni"/>
                </a:rPr>
                <a:t>habitual kissing on the lips </a:t>
              </a:r>
              <a:r>
                <a:rPr lang="en-MY" sz="2000" b="1" i="0" u="none" strike="noStrike" cap="none">
                  <a:solidFill>
                    <a:srgbClr val="FF0000"/>
                  </a:solidFill>
                  <a:latin typeface="Aharoni"/>
                  <a:ea typeface="Aharoni"/>
                  <a:cs typeface="Aharoni"/>
                  <a:sym typeface="Aharoni"/>
                </a:rPr>
                <a:t>[</a:t>
              </a:r>
              <a:r>
                <a:rPr lang="en-MY" sz="2000" b="1" i="0" u="none" strike="noStrike" cap="none">
                  <a:solidFill>
                    <a:srgbClr val="FF0000"/>
                  </a:solidFill>
                  <a:latin typeface="Times New Roman"/>
                  <a:ea typeface="Times New Roman"/>
                  <a:cs typeface="Times New Roman"/>
                  <a:sym typeface="Times New Roman"/>
                </a:rPr>
                <a:t>OR=6.4]</a:t>
              </a:r>
              <a:r>
                <a:rPr lang="en-MY" sz="2000" b="1" i="0" u="none" strike="noStrike" cap="none">
                  <a:solidFill>
                    <a:srgbClr val="FF0000"/>
                  </a:solidFill>
                  <a:latin typeface="Aharoni"/>
                  <a:ea typeface="Aharoni"/>
                  <a:cs typeface="Aharoni"/>
                  <a:sym typeface="Aharoni"/>
                </a:rPr>
                <a:t>  </a:t>
              </a:r>
              <a:endParaRPr sz="1400" b="0" i="0" u="none" strike="noStrike" cap="none">
                <a:solidFill>
                  <a:srgbClr val="000000"/>
                </a:solidFill>
                <a:latin typeface="Arial"/>
                <a:ea typeface="Arial"/>
                <a:cs typeface="Arial"/>
                <a:sym typeface="Arial"/>
              </a:endParaRPr>
            </a:p>
          </p:txBody>
        </p:sp>
        <p:sp>
          <p:nvSpPr>
            <p:cNvPr id="418" name="Google Shape;418;p40"/>
            <p:cNvSpPr/>
            <p:nvPr/>
          </p:nvSpPr>
          <p:spPr>
            <a:xfrm>
              <a:off x="5636182" y="1446995"/>
              <a:ext cx="3262400" cy="484333"/>
            </a:xfrm>
            <a:prstGeom prst="roundRect">
              <a:avLst>
                <a:gd name="adj" fmla="val 10000"/>
              </a:avLst>
            </a:prstGeom>
            <a:gradFill>
              <a:gsLst>
                <a:gs pos="0">
                  <a:srgbClr val="D74500"/>
                </a:gs>
                <a:gs pos="80000">
                  <a:srgbClr val="FF5B00"/>
                </a:gs>
                <a:gs pos="100000">
                  <a:srgbClr val="FF5B00"/>
                </a:gs>
              </a:gsLst>
              <a:lin ang="16200000" scaled="0"/>
            </a:gra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19" name="Google Shape;419;p40"/>
            <p:cNvSpPr/>
            <p:nvPr/>
          </p:nvSpPr>
          <p:spPr>
            <a:xfrm>
              <a:off x="5720930" y="1527505"/>
              <a:ext cx="3262400" cy="484333"/>
            </a:xfrm>
            <a:prstGeom prst="roundRect">
              <a:avLst>
                <a:gd name="adj" fmla="val 10000"/>
              </a:avLst>
            </a:prstGeom>
            <a:solidFill>
              <a:schemeClr val="lt1">
                <a:alpha val="89411"/>
              </a:schemeClr>
            </a:solidFill>
            <a:ln w="9525" cap="flat" cmpd="sng">
              <a:solidFill>
                <a:schemeClr val="accent3"/>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0" name="Google Shape;420;p40"/>
            <p:cNvSpPr txBox="1"/>
            <p:nvPr/>
          </p:nvSpPr>
          <p:spPr>
            <a:xfrm>
              <a:off x="5735116" y="1541691"/>
              <a:ext cx="3234028" cy="455961"/>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n-MY" sz="2000" b="0" i="0" u="none" strike="noStrike" cap="none">
                  <a:solidFill>
                    <a:schemeClr val="dk1"/>
                  </a:solidFill>
                  <a:latin typeface="Aharoni"/>
                  <a:ea typeface="Aharoni"/>
                  <a:cs typeface="Aharoni"/>
                  <a:sym typeface="Aharoni"/>
                </a:rPr>
                <a:t>Behaviour and habits</a:t>
              </a:r>
              <a:endParaRPr sz="1400" b="0" i="0" u="none" strike="noStrike" cap="none">
                <a:solidFill>
                  <a:srgbClr val="000000"/>
                </a:solidFill>
                <a:latin typeface="Arial"/>
                <a:ea typeface="Arial"/>
                <a:cs typeface="Arial"/>
                <a:sym typeface="Arial"/>
              </a:endParaRPr>
            </a:p>
          </p:txBody>
        </p:sp>
        <p:sp>
          <p:nvSpPr>
            <p:cNvPr id="421" name="Google Shape;421;p40"/>
            <p:cNvSpPr/>
            <p:nvPr/>
          </p:nvSpPr>
          <p:spPr>
            <a:xfrm>
              <a:off x="6724295" y="2153677"/>
              <a:ext cx="2636580" cy="3285450"/>
            </a:xfrm>
            <a:prstGeom prst="roundRect">
              <a:avLst>
                <a:gd name="adj" fmla="val 10000"/>
              </a:avLst>
            </a:prstGeom>
            <a:gradFill>
              <a:gsLst>
                <a:gs pos="0">
                  <a:srgbClr val="6E7142"/>
                </a:gs>
                <a:gs pos="80000">
                  <a:srgbClr val="919656"/>
                </a:gs>
                <a:gs pos="100000">
                  <a:srgbClr val="939756"/>
                </a:gs>
              </a:gsLst>
              <a:lin ang="16200000" scaled="0"/>
            </a:gra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2" name="Google Shape;422;p40"/>
            <p:cNvSpPr/>
            <p:nvPr/>
          </p:nvSpPr>
          <p:spPr>
            <a:xfrm>
              <a:off x="6809043" y="2234187"/>
              <a:ext cx="2636580" cy="3285450"/>
            </a:xfrm>
            <a:prstGeom prst="roundRect">
              <a:avLst>
                <a:gd name="adj" fmla="val 10000"/>
              </a:avLst>
            </a:prstGeom>
            <a:solidFill>
              <a:schemeClr val="lt1">
                <a:alpha val="89411"/>
              </a:schemeClr>
            </a:solidFill>
            <a:ln w="9525" cap="flat" cmpd="sng">
              <a:solidFill>
                <a:srgbClr val="909462"/>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3" name="Google Shape;423;p40"/>
            <p:cNvSpPr txBox="1"/>
            <p:nvPr/>
          </p:nvSpPr>
          <p:spPr>
            <a:xfrm>
              <a:off x="6886266" y="2311410"/>
              <a:ext cx="2482134" cy="3131004"/>
            </a:xfrm>
            <a:prstGeom prst="rect">
              <a:avLst/>
            </a:prstGeom>
            <a:no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None/>
              </a:pPr>
              <a:r>
                <a:rPr lang="en-MY" sz="1800" b="1" i="0" u="none" strike="noStrike" cap="none">
                  <a:solidFill>
                    <a:schemeClr val="dk1"/>
                  </a:solidFill>
                  <a:latin typeface="Aharoni"/>
                  <a:ea typeface="Aharoni"/>
                  <a:cs typeface="Aharoni"/>
                  <a:sym typeface="Aharoni"/>
                </a:rPr>
                <a:t>√ </a:t>
              </a:r>
              <a:r>
                <a:rPr lang="en-MY" sz="1800" b="0" i="0" u="none" strike="noStrike" cap="none">
                  <a:solidFill>
                    <a:schemeClr val="dk1"/>
                  </a:solidFill>
                  <a:latin typeface="Aharoni"/>
                  <a:ea typeface="Aharoni"/>
                  <a:cs typeface="Aharoni"/>
                  <a:sym typeface="Aharoni"/>
                </a:rPr>
                <a:t>sweetened beverages </a:t>
              </a:r>
              <a:r>
                <a:rPr lang="en-MY" sz="1800" b="1" i="0" u="none" strike="noStrike" cap="none">
                  <a:solidFill>
                    <a:srgbClr val="FF0000"/>
                  </a:solidFill>
                  <a:latin typeface="Aharoni"/>
                  <a:ea typeface="Aharoni"/>
                  <a:cs typeface="Aharoni"/>
                  <a:sym typeface="Aharoni"/>
                </a:rPr>
                <a:t>[</a:t>
              </a:r>
              <a:r>
                <a:rPr lang="en-MY" sz="1800" b="1" i="0" u="none" strike="noStrike" cap="none">
                  <a:solidFill>
                    <a:srgbClr val="FF0000"/>
                  </a:solidFill>
                  <a:latin typeface="Times New Roman"/>
                  <a:ea typeface="Times New Roman"/>
                  <a:cs typeface="Times New Roman"/>
                  <a:sym typeface="Times New Roman"/>
                </a:rPr>
                <a:t>OR=4.0]</a:t>
              </a:r>
              <a:endParaRPr sz="1800" b="1" i="0" u="none" strike="noStrike" cap="none">
                <a:solidFill>
                  <a:srgbClr val="FF0000"/>
                </a:solidFill>
                <a:latin typeface="Aharoni"/>
                <a:ea typeface="Aharoni"/>
                <a:cs typeface="Aharoni"/>
                <a:sym typeface="Aharoni"/>
              </a:endParaRPr>
            </a:p>
            <a:p>
              <a:pPr marL="0" marR="0" lvl="0" indent="0" algn="l" rtl="0">
                <a:lnSpc>
                  <a:spcPct val="90000"/>
                </a:lnSpc>
                <a:spcBef>
                  <a:spcPts val="630"/>
                </a:spcBef>
                <a:spcAft>
                  <a:spcPts val="0"/>
                </a:spcAft>
                <a:buNone/>
              </a:pPr>
              <a:r>
                <a:rPr lang="en-MY" sz="1800" b="1" i="0" u="none" strike="noStrike" cap="none">
                  <a:solidFill>
                    <a:schemeClr val="dk1"/>
                  </a:solidFill>
                  <a:latin typeface="Aharoni"/>
                  <a:ea typeface="Aharoni"/>
                  <a:cs typeface="Aharoni"/>
                  <a:sym typeface="Aharoni"/>
                </a:rPr>
                <a:t>√</a:t>
              </a:r>
              <a:r>
                <a:rPr lang="en-MY" sz="1800" b="0" i="0" u="none" strike="noStrike" cap="none">
                  <a:solidFill>
                    <a:schemeClr val="dk1"/>
                  </a:solidFill>
                  <a:latin typeface="Aharoni"/>
                  <a:ea typeface="Aharoni"/>
                  <a:cs typeface="Aharoni"/>
                  <a:sym typeface="Aharoni"/>
                </a:rPr>
                <a:t>inefficient brushing habit ≤1 time/day </a:t>
              </a:r>
              <a:r>
                <a:rPr lang="en-MY" sz="1800" b="1" i="0" u="none" strike="noStrike" cap="none">
                  <a:solidFill>
                    <a:srgbClr val="FF0000"/>
                  </a:solidFill>
                  <a:latin typeface="Aharoni"/>
                  <a:ea typeface="Aharoni"/>
                  <a:cs typeface="Aharoni"/>
                  <a:sym typeface="Aharoni"/>
                </a:rPr>
                <a:t>[</a:t>
              </a:r>
              <a:r>
                <a:rPr lang="en-MY" sz="1800" b="1" i="0" u="none" strike="noStrike" cap="none">
                  <a:solidFill>
                    <a:srgbClr val="FF0000"/>
                  </a:solidFill>
                  <a:latin typeface="Times New Roman"/>
                  <a:ea typeface="Times New Roman"/>
                  <a:cs typeface="Times New Roman"/>
                  <a:sym typeface="Times New Roman"/>
                </a:rPr>
                <a:t>OR=2.1</a:t>
              </a:r>
              <a:r>
                <a:rPr lang="en-MY" sz="1800" b="1" i="0" u="none" strike="noStrike" cap="none">
                  <a:solidFill>
                    <a:srgbClr val="FF0000"/>
                  </a:solidFill>
                  <a:latin typeface="Aharoni"/>
                  <a:ea typeface="Aharoni"/>
                  <a:cs typeface="Aharoni"/>
                  <a:sym typeface="Aharoni"/>
                </a:rPr>
                <a:t>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630"/>
                </a:spcBef>
                <a:spcAft>
                  <a:spcPts val="0"/>
                </a:spcAft>
                <a:buNone/>
              </a:pPr>
              <a:r>
                <a:rPr lang="en-MY" sz="1800" b="1" i="0" u="none" strike="noStrike" cap="none">
                  <a:solidFill>
                    <a:schemeClr val="dk1"/>
                  </a:solidFill>
                  <a:latin typeface="Aharoni"/>
                  <a:ea typeface="Aharoni"/>
                  <a:cs typeface="Aharoni"/>
                  <a:sym typeface="Aharoni"/>
                </a:rPr>
                <a:t>√</a:t>
              </a:r>
              <a:r>
                <a:rPr lang="en-MY" sz="1800" b="0" i="0" u="none" strike="noStrike" cap="none">
                  <a:solidFill>
                    <a:schemeClr val="dk1"/>
                  </a:solidFill>
                  <a:latin typeface="Aharoni"/>
                  <a:ea typeface="Aharoni"/>
                  <a:cs typeface="Aharoni"/>
                  <a:sym typeface="Aharoni"/>
                </a:rPr>
                <a:t>snacking </a:t>
              </a:r>
              <a:r>
                <a:rPr lang="en-MY" sz="1800" b="1" i="0" u="none" strike="noStrike" cap="none">
                  <a:solidFill>
                    <a:srgbClr val="FF0000"/>
                  </a:solidFill>
                  <a:latin typeface="Times New Roman"/>
                  <a:ea typeface="Times New Roman"/>
                  <a:cs typeface="Times New Roman"/>
                  <a:sym typeface="Times New Roman"/>
                </a:rPr>
                <a:t>[OR=5.6]</a:t>
              </a:r>
              <a:r>
                <a:rPr lang="en-MY" sz="1800" b="1" i="0" u="none" strike="noStrike" cap="none">
                  <a:solidFill>
                    <a:srgbClr val="FF0000"/>
                  </a:solidFill>
                  <a:latin typeface="Aharoni"/>
                  <a:ea typeface="Aharoni"/>
                  <a:cs typeface="Aharoni"/>
                  <a:sym typeface="Aharoni"/>
                </a:rPr>
                <a:t>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630"/>
                </a:spcBef>
                <a:spcAft>
                  <a:spcPts val="0"/>
                </a:spcAft>
                <a:buNone/>
              </a:pPr>
              <a:r>
                <a:rPr lang="en-MY" sz="1800" b="1" i="0" u="none" strike="noStrike" cap="none">
                  <a:solidFill>
                    <a:schemeClr val="dk1"/>
                  </a:solidFill>
                  <a:latin typeface="Aharoni"/>
                  <a:ea typeface="Aharoni"/>
                  <a:cs typeface="Aharoni"/>
                  <a:sym typeface="Aharoni"/>
                </a:rPr>
                <a:t>√</a:t>
              </a:r>
              <a:r>
                <a:rPr lang="en-MY" sz="1800" b="0" i="0" u="none" strike="noStrike" cap="none">
                  <a:solidFill>
                    <a:schemeClr val="dk1"/>
                  </a:solidFill>
                  <a:latin typeface="Aharoni"/>
                  <a:ea typeface="Aharoni"/>
                  <a:cs typeface="Aharoni"/>
                  <a:sym typeface="Aharoni"/>
                </a:rPr>
                <a:t>night feeding</a:t>
              </a:r>
              <a:r>
                <a:rPr lang="en-MY" sz="1800" b="1" i="0" u="none" strike="noStrike" cap="none">
                  <a:solidFill>
                    <a:srgbClr val="FF0000"/>
                  </a:solidFill>
                  <a:latin typeface="Times New Roman"/>
                  <a:ea typeface="Times New Roman"/>
                  <a:cs typeface="Times New Roman"/>
                  <a:sym typeface="Times New Roman"/>
                </a:rPr>
                <a:t>(p&lt;0.001)</a:t>
              </a:r>
              <a:endParaRPr sz="1800" b="1" i="0" u="none" strike="noStrike" cap="none">
                <a:solidFill>
                  <a:srgbClr val="FF0000"/>
                </a:solidFill>
                <a:latin typeface="Aharoni"/>
                <a:ea typeface="Aharoni"/>
                <a:cs typeface="Aharoni"/>
                <a:sym typeface="Aharoni"/>
              </a:endParaRPr>
            </a:p>
          </p:txBody>
        </p:sp>
      </p:grpSp>
      <p:sp>
        <p:nvSpPr>
          <p:cNvPr id="424" name="Google Shape;424;p40"/>
          <p:cNvSpPr txBox="1"/>
          <p:nvPr/>
        </p:nvSpPr>
        <p:spPr>
          <a:xfrm>
            <a:off x="3608352" y="6515768"/>
            <a:ext cx="78489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FF0000"/>
                </a:solidFill>
                <a:latin typeface="Arial"/>
                <a:ea typeface="Arial"/>
                <a:cs typeface="Arial"/>
                <a:sym typeface="Arial"/>
              </a:rPr>
              <a:t>** ALL STATISTICAL RESULTS ARE SIGNIFICANT </a:t>
            </a:r>
            <a:endParaRPr sz="18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4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2060"/>
              </a:buClr>
              <a:buSzPts val="4400"/>
              <a:buFont typeface="Stardos Stencil"/>
              <a:buNone/>
            </a:pPr>
            <a:r>
              <a:rPr lang="en-MY">
                <a:solidFill>
                  <a:srgbClr val="002060"/>
                </a:solidFill>
                <a:latin typeface="Stardos Stencil"/>
                <a:ea typeface="Stardos Stencil"/>
                <a:cs typeface="Stardos Stencil"/>
                <a:sym typeface="Stardos Stencil"/>
              </a:rPr>
              <a:t>OH PRACTICES</a:t>
            </a:r>
            <a:endParaRPr/>
          </a:p>
        </p:txBody>
      </p:sp>
      <p:sp>
        <p:nvSpPr>
          <p:cNvPr id="430" name="Google Shape;430;p4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grpSp>
        <p:nvGrpSpPr>
          <p:cNvPr id="431" name="Google Shape;431;p41"/>
          <p:cNvGrpSpPr/>
          <p:nvPr/>
        </p:nvGrpSpPr>
        <p:grpSpPr>
          <a:xfrm>
            <a:off x="1981200" y="1417639"/>
            <a:ext cx="7787209" cy="4099594"/>
            <a:chOff x="-1" y="0"/>
            <a:chExt cx="7787209" cy="4099594"/>
          </a:xfrm>
        </p:grpSpPr>
        <p:sp>
          <p:nvSpPr>
            <p:cNvPr id="432" name="Google Shape;432;p41"/>
            <p:cNvSpPr/>
            <p:nvPr/>
          </p:nvSpPr>
          <p:spPr>
            <a:xfrm rot="-5400000">
              <a:off x="921903" y="-921903"/>
              <a:ext cx="2049797" cy="3893604"/>
            </a:xfrm>
            <a:prstGeom prst="round1Rect">
              <a:avLst>
                <a:gd name="adj" fmla="val 16667"/>
              </a:avLst>
            </a:prstGeom>
            <a:solidFill>
              <a:srgbClr val="D3D3D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3" name="Google Shape;433;p41"/>
            <p:cNvSpPr txBox="1"/>
            <p:nvPr/>
          </p:nvSpPr>
          <p:spPr>
            <a:xfrm>
              <a:off x="-1" y="0"/>
              <a:ext cx="3893604" cy="1537347"/>
            </a:xfrm>
            <a:prstGeom prst="rect">
              <a:avLst/>
            </a:prstGeom>
            <a:solidFill>
              <a:srgbClr val="D3D3D3"/>
            </a:solidFill>
            <a:ln>
              <a:noFill/>
            </a:ln>
          </p:spPr>
          <p:txBody>
            <a:bodyPr spcFirstLastPara="1" wrap="square" lIns="199125" tIns="199125" rIns="199125" bIns="199125" anchor="ctr" anchorCtr="0">
              <a:noAutofit/>
            </a:bodyPr>
            <a:lstStyle/>
            <a:p>
              <a:pPr marL="0" marR="0" lvl="0" indent="0" algn="l" rtl="0">
                <a:lnSpc>
                  <a:spcPct val="90000"/>
                </a:lnSpc>
                <a:spcBef>
                  <a:spcPts val="0"/>
                </a:spcBef>
                <a:spcAft>
                  <a:spcPts val="0"/>
                </a:spcAft>
                <a:buNone/>
              </a:pPr>
              <a:r>
                <a:rPr lang="en-MY" sz="2800" b="1" i="0" u="none" strike="noStrike" cap="none">
                  <a:solidFill>
                    <a:srgbClr val="2A5010"/>
                  </a:solidFill>
                  <a:latin typeface="Times New Roman"/>
                  <a:ea typeface="Times New Roman"/>
                  <a:cs typeface="Times New Roman"/>
                  <a:sym typeface="Times New Roman"/>
                </a:rPr>
                <a:t>Presence of visible dental plaque[OR=3.10]</a:t>
              </a:r>
              <a:endParaRPr sz="1400" b="0" i="0" u="none" strike="noStrike" cap="none">
                <a:solidFill>
                  <a:srgbClr val="2A5010"/>
                </a:solidFill>
                <a:latin typeface="Arial"/>
                <a:ea typeface="Arial"/>
                <a:cs typeface="Arial"/>
                <a:sym typeface="Arial"/>
              </a:endParaRPr>
            </a:p>
          </p:txBody>
        </p:sp>
        <p:sp>
          <p:nvSpPr>
            <p:cNvPr id="434" name="Google Shape;434;p41"/>
            <p:cNvSpPr/>
            <p:nvPr/>
          </p:nvSpPr>
          <p:spPr>
            <a:xfrm>
              <a:off x="3893604" y="0"/>
              <a:ext cx="3893604" cy="2049797"/>
            </a:xfrm>
            <a:prstGeom prst="round1Rect">
              <a:avLst>
                <a:gd name="adj" fmla="val 16667"/>
              </a:avLst>
            </a:prstGeom>
            <a:solidFill>
              <a:srgbClr val="B0B0B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5" name="Google Shape;435;p41"/>
            <p:cNvSpPr txBox="1"/>
            <p:nvPr/>
          </p:nvSpPr>
          <p:spPr>
            <a:xfrm>
              <a:off x="3893604" y="0"/>
              <a:ext cx="3893604" cy="1537347"/>
            </a:xfrm>
            <a:prstGeom prst="rect">
              <a:avLst/>
            </a:prstGeom>
            <a:noFill/>
            <a:ln>
              <a:noFill/>
            </a:ln>
          </p:spPr>
          <p:txBody>
            <a:bodyPr spcFirstLastPara="1" wrap="square" lIns="192000" tIns="192000" rIns="192000" bIns="192000" anchor="ctr" anchorCtr="0">
              <a:noAutofit/>
            </a:bodyPr>
            <a:lstStyle/>
            <a:p>
              <a:pPr marL="0" marR="0" lvl="0" indent="0" algn="l" rtl="0">
                <a:lnSpc>
                  <a:spcPct val="90000"/>
                </a:lnSpc>
                <a:spcBef>
                  <a:spcPts val="0"/>
                </a:spcBef>
                <a:spcAft>
                  <a:spcPts val="0"/>
                </a:spcAft>
                <a:buNone/>
              </a:pPr>
              <a:r>
                <a:rPr lang="en-MY" sz="2700" b="1" i="0" u="none" strike="noStrike" cap="none">
                  <a:solidFill>
                    <a:srgbClr val="2A5010"/>
                  </a:solidFill>
                  <a:latin typeface="Times New Roman"/>
                  <a:ea typeface="Times New Roman"/>
                  <a:cs typeface="Times New Roman"/>
                  <a:sym typeface="Times New Roman"/>
                </a:rPr>
                <a:t>Poor oral hygiene(OR=3.12)</a:t>
              </a:r>
              <a:endParaRPr sz="1400" b="0" i="0" u="none" strike="noStrike" cap="none">
                <a:solidFill>
                  <a:srgbClr val="2A5010"/>
                </a:solidFill>
                <a:latin typeface="Arial"/>
                <a:ea typeface="Arial"/>
                <a:cs typeface="Arial"/>
                <a:sym typeface="Arial"/>
              </a:endParaRPr>
            </a:p>
          </p:txBody>
        </p:sp>
        <p:sp>
          <p:nvSpPr>
            <p:cNvPr id="436" name="Google Shape;436;p41"/>
            <p:cNvSpPr/>
            <p:nvPr/>
          </p:nvSpPr>
          <p:spPr>
            <a:xfrm rot="10800000">
              <a:off x="0" y="2049797"/>
              <a:ext cx="3893604" cy="2049797"/>
            </a:xfrm>
            <a:prstGeom prst="round1Rect">
              <a:avLst>
                <a:gd name="adj" fmla="val 16667"/>
              </a:avLst>
            </a:prstGeom>
            <a:solidFill>
              <a:srgbClr val="B0B0B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7" name="Google Shape;437;p41"/>
            <p:cNvSpPr txBox="1"/>
            <p:nvPr/>
          </p:nvSpPr>
          <p:spPr>
            <a:xfrm>
              <a:off x="0" y="2562246"/>
              <a:ext cx="3893604" cy="1537347"/>
            </a:xfrm>
            <a:prstGeom prst="rect">
              <a:avLst/>
            </a:prstGeom>
            <a:noFill/>
            <a:ln>
              <a:noFill/>
            </a:ln>
          </p:spPr>
          <p:txBody>
            <a:bodyPr spcFirstLastPara="1" wrap="square" lIns="199125" tIns="199125" rIns="199125" bIns="199125" anchor="ctr" anchorCtr="0">
              <a:noAutofit/>
            </a:bodyPr>
            <a:lstStyle/>
            <a:p>
              <a:pPr marL="0" marR="0" lvl="0" indent="0" algn="l" rtl="0">
                <a:lnSpc>
                  <a:spcPct val="90000"/>
                </a:lnSpc>
                <a:spcBef>
                  <a:spcPts val="0"/>
                </a:spcBef>
                <a:spcAft>
                  <a:spcPts val="0"/>
                </a:spcAft>
                <a:buNone/>
              </a:pPr>
              <a:r>
                <a:rPr lang="en-MY" sz="2800" b="1" i="0" u="none" strike="noStrike" cap="none">
                  <a:solidFill>
                    <a:srgbClr val="2A5010"/>
                  </a:solidFill>
                  <a:latin typeface="Times New Roman"/>
                  <a:ea typeface="Times New Roman"/>
                  <a:cs typeface="Times New Roman"/>
                  <a:sym typeface="Times New Roman"/>
                </a:rPr>
                <a:t>Late beginning of tooth brushing (p&lt;0.05)</a:t>
              </a:r>
              <a:endParaRPr sz="1400" b="0" i="0" u="none" strike="noStrike" cap="none">
                <a:solidFill>
                  <a:srgbClr val="2A5010"/>
                </a:solidFill>
                <a:latin typeface="Arial"/>
                <a:ea typeface="Arial"/>
                <a:cs typeface="Arial"/>
                <a:sym typeface="Arial"/>
              </a:endParaRPr>
            </a:p>
          </p:txBody>
        </p:sp>
        <p:sp>
          <p:nvSpPr>
            <p:cNvPr id="438" name="Google Shape;438;p41"/>
            <p:cNvSpPr/>
            <p:nvPr/>
          </p:nvSpPr>
          <p:spPr>
            <a:xfrm rot="5400000">
              <a:off x="4815507" y="1127893"/>
              <a:ext cx="2049797" cy="3893604"/>
            </a:xfrm>
            <a:prstGeom prst="round1Rect">
              <a:avLst>
                <a:gd name="adj" fmla="val 16667"/>
              </a:avLst>
            </a:prstGeom>
            <a:solidFill>
              <a:srgbClr val="D3D3D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9" name="Google Shape;439;p41"/>
            <p:cNvSpPr txBox="1"/>
            <p:nvPr/>
          </p:nvSpPr>
          <p:spPr>
            <a:xfrm>
              <a:off x="3893604" y="2562246"/>
              <a:ext cx="3893604" cy="1537347"/>
            </a:xfrm>
            <a:prstGeom prst="rect">
              <a:avLst/>
            </a:prstGeom>
            <a:noFill/>
            <a:ln>
              <a:noFill/>
            </a:ln>
          </p:spPr>
          <p:txBody>
            <a:bodyPr spcFirstLastPara="1" wrap="square" lIns="192000" tIns="192000" rIns="192000" bIns="192000" anchor="ctr" anchorCtr="0">
              <a:noAutofit/>
            </a:bodyPr>
            <a:lstStyle/>
            <a:p>
              <a:pPr marL="0" marR="0" lvl="0" indent="0" algn="ctr" rtl="0">
                <a:lnSpc>
                  <a:spcPct val="90000"/>
                </a:lnSpc>
                <a:spcBef>
                  <a:spcPts val="0"/>
                </a:spcBef>
                <a:spcAft>
                  <a:spcPts val="0"/>
                </a:spcAft>
                <a:buNone/>
              </a:pPr>
              <a:endParaRPr sz="2700" b="0" i="0" u="none" strike="noStrike" cap="none">
                <a:solidFill>
                  <a:schemeClr val="lt1"/>
                </a:solidFill>
                <a:latin typeface="Times New Roman"/>
                <a:ea typeface="Times New Roman"/>
                <a:cs typeface="Times New Roman"/>
                <a:sym typeface="Times New Roman"/>
              </a:endParaRPr>
            </a:p>
          </p:txBody>
        </p:sp>
        <p:sp>
          <p:nvSpPr>
            <p:cNvPr id="440" name="Google Shape;440;p41"/>
            <p:cNvSpPr/>
            <p:nvPr/>
          </p:nvSpPr>
          <p:spPr>
            <a:xfrm>
              <a:off x="2725522" y="1537347"/>
              <a:ext cx="2336162" cy="1024898"/>
            </a:xfrm>
            <a:prstGeom prst="roundRect">
              <a:avLst>
                <a:gd name="adj" fmla="val 16667"/>
              </a:avLst>
            </a:prstGeom>
            <a:solidFill>
              <a:srgbClr val="EBFFB3"/>
            </a:solidFill>
            <a:ln w="57150" cap="flat" cmpd="sng">
              <a:solidFill>
                <a:srgbClr val="00B0F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1" name="Google Shape;441;p41"/>
            <p:cNvSpPr txBox="1"/>
            <p:nvPr/>
          </p:nvSpPr>
          <p:spPr>
            <a:xfrm>
              <a:off x="2775553" y="1587378"/>
              <a:ext cx="2236100" cy="924836"/>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None/>
              </a:pPr>
              <a:r>
                <a:rPr lang="en-MY" sz="2700" b="0" i="0" u="none" strike="noStrike" cap="none">
                  <a:solidFill>
                    <a:schemeClr val="dk1"/>
                  </a:solidFill>
                  <a:latin typeface="Times New Roman"/>
                  <a:ea typeface="Times New Roman"/>
                  <a:cs typeface="Times New Roman"/>
                  <a:sym typeface="Times New Roman"/>
                </a:rPr>
                <a:t>Poor OH Practices</a:t>
              </a:r>
              <a:endParaRPr sz="1400" b="0" i="0" u="none" strike="noStrike" cap="none">
                <a:solidFill>
                  <a:srgbClr val="000000"/>
                </a:solidFill>
                <a:latin typeface="Arial"/>
                <a:ea typeface="Arial"/>
                <a:cs typeface="Arial"/>
                <a:sym typeface="Arial"/>
              </a:endParaRPr>
            </a:p>
          </p:txBody>
        </p:sp>
      </p:grpSp>
      <p:sp>
        <p:nvSpPr>
          <p:cNvPr id="442" name="Google Shape;442;p41"/>
          <p:cNvSpPr txBox="1"/>
          <p:nvPr/>
        </p:nvSpPr>
        <p:spPr>
          <a:xfrm>
            <a:off x="6456040" y="4005064"/>
            <a:ext cx="3168352" cy="123110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2800" b="1" i="0" u="none" strike="noStrike" cap="none">
                <a:solidFill>
                  <a:srgbClr val="2A5010"/>
                </a:solidFill>
                <a:latin typeface="Times New Roman"/>
                <a:ea typeface="Times New Roman"/>
                <a:cs typeface="Times New Roman"/>
                <a:sym typeface="Times New Roman"/>
              </a:rPr>
              <a:t>Unsupervised tooth brushing(p&lt;0.01) </a:t>
            </a:r>
            <a:endParaRPr sz="1400" b="0" i="0" u="none" strike="noStrike" cap="none">
              <a:solidFill>
                <a:srgbClr val="2A501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443" name="Google Shape;443;p41"/>
          <p:cNvSpPr txBox="1"/>
          <p:nvPr/>
        </p:nvSpPr>
        <p:spPr>
          <a:xfrm>
            <a:off x="2279576" y="5683504"/>
            <a:ext cx="784887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FF0000"/>
                </a:solidFill>
                <a:latin typeface="Arial"/>
                <a:ea typeface="Arial"/>
                <a:cs typeface="Arial"/>
                <a:sym typeface="Arial"/>
              </a:rPr>
              <a:t>** ALL STATISTICAL RESULTS ARE SIGNIFICANT </a:t>
            </a:r>
            <a:endParaRPr sz="18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42"/>
          <p:cNvSpPr/>
          <p:nvPr/>
        </p:nvSpPr>
        <p:spPr>
          <a:xfrm>
            <a:off x="1679985" y="684622"/>
            <a:ext cx="4572032" cy="5909270"/>
          </a:xfrm>
          <a:prstGeom prst="rect">
            <a:avLst/>
          </a:prstGeom>
          <a:solidFill>
            <a:srgbClr val="D3D3D3"/>
          </a:solidFill>
          <a:ln w="9525" cap="flat" cmpd="sng">
            <a:solidFill>
              <a:srgbClr val="FF6200"/>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MY" sz="2400" b="1" i="1" u="sng" strike="noStrike" cap="none">
                <a:solidFill>
                  <a:schemeClr val="dk1"/>
                </a:solidFill>
                <a:latin typeface="Arial"/>
                <a:ea typeface="Arial"/>
                <a:cs typeface="Arial"/>
                <a:sym typeface="Arial"/>
              </a:rPr>
              <a:t>Parental Charecteristics</a:t>
            </a:r>
            <a:r>
              <a:rPr lang="en-MY" sz="2400" b="1" i="0" u="none" strike="noStrike" cap="none">
                <a:solidFill>
                  <a:schemeClr val="dk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MY" sz="2400" b="1" i="0" u="none" strike="noStrike" cap="none">
                <a:solidFill>
                  <a:schemeClr val="dk1"/>
                </a:solidFill>
                <a:latin typeface="Arial"/>
                <a:ea typeface="Arial"/>
                <a:cs typeface="Arial"/>
                <a:sym typeface="Arial"/>
              </a:rPr>
              <a:t>young age</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MY" sz="2400" b="1" i="0" u="none" strike="noStrike" cap="none">
                <a:solidFill>
                  <a:schemeClr val="dk1"/>
                </a:solidFill>
                <a:latin typeface="Arial"/>
                <a:ea typeface="Arial"/>
                <a:cs typeface="Arial"/>
                <a:sym typeface="Arial"/>
              </a:rPr>
              <a:t> poor oral hygiene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MY" sz="2400" b="1" i="0" u="none" strike="noStrike" cap="none">
                <a:solidFill>
                  <a:schemeClr val="dk1"/>
                </a:solidFill>
                <a:latin typeface="Arial"/>
                <a:ea typeface="Arial"/>
                <a:cs typeface="Arial"/>
                <a:sym typeface="Arial"/>
              </a:rPr>
              <a:t>irregular dental visits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MY" sz="2400" b="1" i="0" u="none" strike="noStrike" cap="none">
                <a:solidFill>
                  <a:schemeClr val="dk1"/>
                </a:solidFill>
                <a:latin typeface="Arial"/>
                <a:ea typeface="Arial"/>
                <a:cs typeface="Arial"/>
                <a:sym typeface="Arial"/>
              </a:rPr>
              <a:t>high-sugar diets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MY" sz="2400" b="1" i="0" u="none" strike="noStrike" cap="none">
                <a:solidFill>
                  <a:schemeClr val="dk1"/>
                </a:solidFill>
                <a:latin typeface="Arial"/>
                <a:ea typeface="Arial"/>
                <a:cs typeface="Arial"/>
                <a:sym typeface="Arial"/>
              </a:rPr>
              <a:t>maternal psychological distress due to challenging child temperament</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None/>
            </a:pPr>
            <a:r>
              <a:rPr lang="en-MY" sz="2400" b="1" i="0" u="none" strike="noStrike" cap="none">
                <a:solidFill>
                  <a:schemeClr val="dk1"/>
                </a:solidFill>
                <a:latin typeface="Arial"/>
                <a:ea typeface="Arial"/>
                <a:cs typeface="Arial"/>
                <a:sym typeface="Arial"/>
              </a:rPr>
              <a:t> </a:t>
            </a:r>
            <a:r>
              <a:rPr lang="en-MY" sz="2400" b="1" i="1" u="sng" strike="noStrike" cap="none">
                <a:solidFill>
                  <a:schemeClr val="dk1"/>
                </a:solidFill>
                <a:latin typeface="Arial"/>
                <a:ea typeface="Arial"/>
                <a:cs typeface="Arial"/>
                <a:sym typeface="Arial"/>
              </a:rPr>
              <a:t>Family back ground</a:t>
            </a:r>
            <a:endParaRPr sz="1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rgbClr val="6F5032"/>
              </a:buClr>
              <a:buSzPts val="2400"/>
              <a:buFont typeface="Arial"/>
              <a:buChar char="•"/>
            </a:pPr>
            <a:r>
              <a:rPr lang="en-MY" sz="2400" b="1" i="0" u="none" strike="noStrike" cap="none">
                <a:solidFill>
                  <a:schemeClr val="dk1"/>
                </a:solidFill>
                <a:latin typeface="Arial"/>
                <a:ea typeface="Arial"/>
                <a:cs typeface="Arial"/>
                <a:sym typeface="Arial"/>
              </a:rPr>
              <a:t>low parental education</a:t>
            </a:r>
            <a:endParaRPr sz="1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rgbClr val="6F5032"/>
              </a:buClr>
              <a:buSzPts val="2400"/>
              <a:buFont typeface="Arial"/>
              <a:buChar char="•"/>
            </a:pPr>
            <a:r>
              <a:rPr lang="en-MY" sz="2400" b="1" i="0" u="none" strike="noStrike" cap="none">
                <a:solidFill>
                  <a:schemeClr val="dk1"/>
                </a:solidFill>
                <a:latin typeface="Arial"/>
                <a:ea typeface="Arial"/>
                <a:cs typeface="Arial"/>
                <a:sym typeface="Arial"/>
              </a:rPr>
              <a:t>unemployment</a:t>
            </a:r>
            <a:endParaRPr sz="1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rgbClr val="6F5032"/>
              </a:buClr>
              <a:buSzPts val="2400"/>
              <a:buFont typeface="Arial"/>
              <a:buChar char="•"/>
            </a:pPr>
            <a:r>
              <a:rPr lang="en-MY" sz="2400" b="1" i="0" u="none" strike="noStrike" cap="none">
                <a:solidFill>
                  <a:schemeClr val="dk1"/>
                </a:solidFill>
                <a:latin typeface="Arial"/>
                <a:ea typeface="Arial"/>
                <a:cs typeface="Arial"/>
                <a:sym typeface="Arial"/>
              </a:rPr>
              <a:t> low income</a:t>
            </a:r>
            <a:endParaRPr sz="2400" b="1"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rgbClr val="6F5032"/>
              </a:buClr>
              <a:buSzPts val="2400"/>
              <a:buFont typeface="Arial"/>
              <a:buChar char="•"/>
            </a:pPr>
            <a:r>
              <a:rPr lang="en-MY" sz="2400" b="1" i="0" u="none" strike="noStrike" cap="none">
                <a:solidFill>
                  <a:schemeClr val="dk1"/>
                </a:solidFill>
                <a:latin typeface="Arial"/>
                <a:ea typeface="Arial"/>
                <a:cs typeface="Arial"/>
                <a:sym typeface="Arial"/>
              </a:rPr>
              <a:t>single-parent  households</a:t>
            </a:r>
            <a:endParaRPr sz="2400" b="1" i="0" u="none" strike="noStrike" cap="none">
              <a:solidFill>
                <a:schemeClr val="dk1"/>
              </a:solidFill>
              <a:latin typeface="Arial"/>
              <a:ea typeface="Arial"/>
              <a:cs typeface="Arial"/>
              <a:sym typeface="Arial"/>
            </a:endParaRPr>
          </a:p>
          <a:p>
            <a:pPr marL="342900" marR="0" lvl="0" indent="-22860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449" name="Google Shape;449;p42"/>
          <p:cNvSpPr/>
          <p:nvPr/>
        </p:nvSpPr>
        <p:spPr>
          <a:xfrm>
            <a:off x="6727417" y="684622"/>
            <a:ext cx="4143404" cy="2246769"/>
          </a:xfrm>
          <a:prstGeom prst="rect">
            <a:avLst/>
          </a:prstGeom>
          <a:solidFill>
            <a:srgbClr val="D3D3D3"/>
          </a:solidFill>
          <a:ln w="9525" cap="flat" cmpd="sng">
            <a:solidFill>
              <a:srgbClr val="FD9C1B"/>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MY" sz="2800" b="1" i="1" u="sng" strike="noStrike" cap="none">
                <a:solidFill>
                  <a:srgbClr val="FF0000"/>
                </a:solidFill>
                <a:latin typeface="Arial"/>
                <a:ea typeface="Arial"/>
                <a:cs typeface="Arial"/>
                <a:sym typeface="Arial"/>
              </a:rPr>
              <a:t>Genetics/Underlying medical condition</a:t>
            </a:r>
            <a:endParaRPr sz="1400" b="0" i="0" u="none" strike="noStrike" cap="none">
              <a:solidFill>
                <a:srgbClr val="FF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Arial"/>
                <a:ea typeface="Arial"/>
                <a:cs typeface="Arial"/>
                <a:sym typeface="Arial"/>
              </a:rPr>
              <a:t>Enamel defects</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Arial"/>
                <a:ea typeface="Arial"/>
                <a:cs typeface="Arial"/>
                <a:sym typeface="Arial"/>
              </a:rPr>
              <a:t>Taking sugary medication</a:t>
            </a:r>
            <a:endParaRPr sz="1400" b="0" i="0" u="none" strike="noStrike" cap="none">
              <a:solidFill>
                <a:srgbClr val="000000"/>
              </a:solidFill>
              <a:latin typeface="Arial"/>
              <a:ea typeface="Arial"/>
              <a:cs typeface="Arial"/>
              <a:sym typeface="Arial"/>
            </a:endParaRPr>
          </a:p>
        </p:txBody>
      </p:sp>
      <p:sp>
        <p:nvSpPr>
          <p:cNvPr id="450" name="Google Shape;450;p42"/>
          <p:cNvSpPr/>
          <p:nvPr/>
        </p:nvSpPr>
        <p:spPr>
          <a:xfrm>
            <a:off x="6727417" y="4347123"/>
            <a:ext cx="4143404" cy="2246769"/>
          </a:xfrm>
          <a:prstGeom prst="rect">
            <a:avLst/>
          </a:prstGeom>
          <a:solidFill>
            <a:srgbClr val="D3D3D3"/>
          </a:solidFill>
          <a:ln w="9525" cap="flat" cmpd="sng">
            <a:solidFill>
              <a:srgbClr val="FD9C1B"/>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MY" sz="2800" b="1" i="1" u="sng" strike="noStrike" cap="none">
                <a:solidFill>
                  <a:srgbClr val="FF0000"/>
                </a:solidFill>
                <a:latin typeface="Arial"/>
                <a:ea typeface="Arial"/>
                <a:cs typeface="Arial"/>
                <a:sym typeface="Arial"/>
              </a:rPr>
              <a:t>Child</a:t>
            </a:r>
            <a:endParaRPr sz="1400" b="0" i="0" u="none" strike="noStrike" cap="none">
              <a:solidFill>
                <a:srgbClr val="FF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Arial"/>
                <a:ea typeface="Arial"/>
                <a:cs typeface="Arial"/>
                <a:sym typeface="Arial"/>
              </a:rPr>
              <a:t>increased risk of ECC in preterm versus  full-term birth (OR=1.59)</a:t>
            </a:r>
            <a:endParaRPr sz="2800" b="1" i="0" u="none" strike="noStrike" cap="non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43"/>
          <p:cNvSpPr txBox="1">
            <a:spLocks noGrp="1"/>
          </p:cNvSpPr>
          <p:nvPr>
            <p:ph type="title"/>
          </p:nvPr>
        </p:nvSpPr>
        <p:spPr>
          <a:xfrm>
            <a:off x="1899813" y="0"/>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600"/>
              <a:buFont typeface="Stardos Stencil"/>
              <a:buNone/>
            </a:pPr>
            <a:r>
              <a:rPr lang="en-MY">
                <a:solidFill>
                  <a:srgbClr val="2A5010"/>
                </a:solidFill>
                <a:latin typeface="Stardos Stencil"/>
                <a:ea typeface="Stardos Stencil"/>
                <a:cs typeface="Stardos Stencil"/>
                <a:sym typeface="Stardos Stencil"/>
              </a:rPr>
              <a:t>PROTECTIVE FACTORS</a:t>
            </a:r>
            <a:endParaRPr>
              <a:solidFill>
                <a:srgbClr val="2A5010"/>
              </a:solidFill>
            </a:endParaRPr>
          </a:p>
        </p:txBody>
      </p:sp>
      <p:sp>
        <p:nvSpPr>
          <p:cNvPr id="456" name="Google Shape;456;p43"/>
          <p:cNvSpPr txBox="1">
            <a:spLocks noGrp="1"/>
          </p:cNvSpPr>
          <p:nvPr>
            <p:ph type="body" idx="1"/>
          </p:nvPr>
        </p:nvSpPr>
        <p:spPr>
          <a:xfrm>
            <a:off x="495438" y="955750"/>
            <a:ext cx="8392500" cy="5532300"/>
          </a:xfrm>
          <a:prstGeom prst="rect">
            <a:avLst/>
          </a:prstGeom>
          <a:solidFill>
            <a:srgbClr val="D3D3D3"/>
          </a:solidFill>
          <a:ln>
            <a:noFill/>
          </a:ln>
          <a:effectLst>
            <a:outerShdw blurRad="40000" dist="23000" dir="5400000" rotWithShape="0">
              <a:srgbClr val="000000">
                <a:alpha val="34509"/>
              </a:srgbClr>
            </a:outerShdw>
          </a:effectLst>
        </p:spPr>
        <p:txBody>
          <a:bodyPr spcFirstLastPara="1" wrap="square" lIns="91425" tIns="45700" rIns="91425" bIns="45700" anchor="t" anchorCtr="0">
            <a:spAutoFit/>
          </a:bodyPr>
          <a:lstStyle/>
          <a:p>
            <a:pPr marL="0" lvl="0" indent="0" algn="just" rtl="0">
              <a:lnSpc>
                <a:spcPct val="107000"/>
              </a:lnSpc>
              <a:spcBef>
                <a:spcPts val="0"/>
              </a:spcBef>
              <a:spcAft>
                <a:spcPts val="0"/>
              </a:spcAft>
              <a:buClr>
                <a:schemeClr val="lt1"/>
              </a:buClr>
              <a:buSzPts val="3200"/>
              <a:buNone/>
            </a:pPr>
            <a:r>
              <a:rPr lang="en-MY">
                <a:solidFill>
                  <a:schemeClr val="lt1"/>
                </a:solidFill>
                <a:latin typeface="Times New Roman"/>
                <a:ea typeface="Times New Roman"/>
                <a:cs typeface="Times New Roman"/>
                <a:sym typeface="Times New Roman"/>
              </a:rPr>
              <a:t>      </a:t>
            </a:r>
            <a:r>
              <a:rPr lang="en-MY" sz="2800" b="1">
                <a:solidFill>
                  <a:srgbClr val="2A5010"/>
                </a:solidFill>
                <a:latin typeface="Times New Roman"/>
                <a:ea typeface="Times New Roman"/>
                <a:cs typeface="Times New Roman"/>
                <a:sym typeface="Times New Roman"/>
              </a:rPr>
              <a:t>FOODS AND DRINKS </a:t>
            </a:r>
            <a:endParaRPr>
              <a:solidFill>
                <a:srgbClr val="2A5010"/>
              </a:solidFill>
            </a:endParaRPr>
          </a:p>
          <a:p>
            <a:pPr marL="342900" lvl="0" indent="-342900" algn="just" rtl="0">
              <a:lnSpc>
                <a:spcPct val="107000"/>
              </a:lnSpc>
              <a:spcBef>
                <a:spcPts val="1280"/>
              </a:spcBef>
              <a:spcAft>
                <a:spcPts val="0"/>
              </a:spcAft>
              <a:buClr>
                <a:srgbClr val="002060"/>
              </a:buClr>
              <a:buSzPts val="2400"/>
              <a:buFont typeface="Noto Sans Symbols"/>
              <a:buChar char="▪"/>
            </a:pPr>
            <a:r>
              <a:rPr lang="en-MY" sz="2400" b="1">
                <a:solidFill>
                  <a:srgbClr val="002060"/>
                </a:solidFill>
                <a:highlight>
                  <a:srgbClr val="00FF00"/>
                </a:highlight>
                <a:latin typeface="Times New Roman"/>
                <a:ea typeface="Times New Roman"/>
                <a:cs typeface="Times New Roman"/>
                <a:sym typeface="Times New Roman"/>
              </a:rPr>
              <a:t>Milk and cheese </a:t>
            </a:r>
            <a:r>
              <a:rPr lang="en-MY" sz="2400" b="1">
                <a:solidFill>
                  <a:srgbClr val="2A5010"/>
                </a:solidFill>
                <a:latin typeface="Times New Roman"/>
                <a:ea typeface="Times New Roman"/>
                <a:cs typeface="Times New Roman"/>
                <a:sym typeface="Times New Roman"/>
              </a:rPr>
              <a:t>are known to mitigate metabolic acids and lower plaque acidity, reducing their cariogenic potential. </a:t>
            </a:r>
            <a:endParaRPr>
              <a:solidFill>
                <a:srgbClr val="2A5010"/>
              </a:solidFill>
            </a:endParaRPr>
          </a:p>
          <a:p>
            <a:pPr marL="342900" lvl="0" indent="-342900" algn="just" rtl="0">
              <a:lnSpc>
                <a:spcPct val="107000"/>
              </a:lnSpc>
              <a:spcBef>
                <a:spcPts val="1280"/>
              </a:spcBef>
              <a:spcAft>
                <a:spcPts val="0"/>
              </a:spcAft>
              <a:buClr>
                <a:schemeClr val="lt1"/>
              </a:buClr>
              <a:buSzPts val="2400"/>
              <a:buFont typeface="Noto Sans Symbols"/>
              <a:buChar char="▪"/>
            </a:pPr>
            <a:r>
              <a:rPr lang="en-MY" sz="2400" b="1">
                <a:solidFill>
                  <a:srgbClr val="2A5010"/>
                </a:solidFill>
                <a:latin typeface="Times New Roman"/>
                <a:ea typeface="Times New Roman"/>
                <a:cs typeface="Times New Roman"/>
                <a:sym typeface="Times New Roman"/>
              </a:rPr>
              <a:t>A combination of </a:t>
            </a:r>
            <a:r>
              <a:rPr lang="en-MY" sz="2400" b="1">
                <a:solidFill>
                  <a:srgbClr val="7030A0"/>
                </a:solidFill>
                <a:highlight>
                  <a:srgbClr val="00FF00"/>
                </a:highlight>
                <a:latin typeface="Times New Roman"/>
                <a:ea typeface="Times New Roman"/>
                <a:cs typeface="Times New Roman"/>
                <a:sym typeface="Times New Roman"/>
              </a:rPr>
              <a:t>different foods that is high in fruits and vegetables </a:t>
            </a:r>
            <a:r>
              <a:rPr lang="en-MY" sz="2400" b="1">
                <a:solidFill>
                  <a:srgbClr val="2A5010"/>
                </a:solidFill>
                <a:latin typeface="Times New Roman"/>
                <a:ea typeface="Times New Roman"/>
                <a:cs typeface="Times New Roman"/>
                <a:sym typeface="Times New Roman"/>
              </a:rPr>
              <a:t>is associated with reduced risk of NCDs.</a:t>
            </a:r>
            <a:r>
              <a:rPr lang="en-MY" sz="2400" b="1" baseline="30000">
                <a:solidFill>
                  <a:srgbClr val="2A5010"/>
                </a:solidFill>
                <a:latin typeface="Times New Roman"/>
                <a:ea typeface="Times New Roman"/>
                <a:cs typeface="Times New Roman"/>
                <a:sym typeface="Times New Roman"/>
              </a:rPr>
              <a:t> </a:t>
            </a:r>
            <a:r>
              <a:rPr lang="en-MY" sz="2400" b="1">
                <a:solidFill>
                  <a:srgbClr val="2A5010"/>
                </a:solidFill>
                <a:latin typeface="Times New Roman"/>
                <a:ea typeface="Times New Roman"/>
                <a:cs typeface="Times New Roman"/>
                <a:sym typeface="Times New Roman"/>
              </a:rPr>
              <a:t>This may also include ECC.</a:t>
            </a:r>
            <a:endParaRPr>
              <a:solidFill>
                <a:srgbClr val="2A5010"/>
              </a:solidFill>
            </a:endParaRPr>
          </a:p>
          <a:p>
            <a:pPr marL="342900" lvl="0" indent="-342900" algn="just" rtl="0">
              <a:lnSpc>
                <a:spcPct val="107000"/>
              </a:lnSpc>
              <a:spcBef>
                <a:spcPts val="1280"/>
              </a:spcBef>
              <a:spcAft>
                <a:spcPts val="0"/>
              </a:spcAft>
              <a:buClr>
                <a:schemeClr val="lt1"/>
              </a:buClr>
              <a:buSzPts val="2400"/>
              <a:buFont typeface="Noto Sans Symbols"/>
              <a:buChar char="▪"/>
            </a:pPr>
            <a:r>
              <a:rPr lang="en-MY" sz="2400" b="1">
                <a:solidFill>
                  <a:srgbClr val="2A5010"/>
                </a:solidFill>
                <a:latin typeface="Times New Roman"/>
                <a:ea typeface="Times New Roman"/>
                <a:cs typeface="Times New Roman"/>
                <a:sym typeface="Times New Roman"/>
              </a:rPr>
              <a:t>A study found prevention of ECC was significantly affected by</a:t>
            </a:r>
            <a:r>
              <a:rPr lang="en-MY" sz="2400" b="1">
                <a:solidFill>
                  <a:schemeClr val="lt1"/>
                </a:solidFill>
                <a:latin typeface="Times New Roman"/>
                <a:ea typeface="Times New Roman"/>
                <a:cs typeface="Times New Roman"/>
                <a:sym typeface="Times New Roman"/>
              </a:rPr>
              <a:t> </a:t>
            </a:r>
            <a:r>
              <a:rPr lang="en-MY" sz="2400" b="1">
                <a:solidFill>
                  <a:srgbClr val="002060"/>
                </a:solidFill>
                <a:highlight>
                  <a:srgbClr val="00FF00"/>
                </a:highlight>
                <a:latin typeface="Times New Roman"/>
                <a:ea typeface="Times New Roman"/>
                <a:cs typeface="Times New Roman"/>
                <a:sym typeface="Times New Roman"/>
              </a:rPr>
              <a:t>consumption of whole fruit </a:t>
            </a:r>
            <a:r>
              <a:rPr lang="en-MY" sz="2400" b="1">
                <a:solidFill>
                  <a:srgbClr val="2A5010"/>
                </a:solidFill>
                <a:latin typeface="Times New Roman"/>
                <a:ea typeface="Times New Roman"/>
                <a:cs typeface="Times New Roman"/>
                <a:sym typeface="Times New Roman"/>
              </a:rPr>
              <a:t>(OR=0.47,) and</a:t>
            </a:r>
            <a:r>
              <a:rPr lang="en-MY" sz="2400" b="1">
                <a:solidFill>
                  <a:schemeClr val="lt1"/>
                </a:solidFill>
                <a:latin typeface="Times New Roman"/>
                <a:ea typeface="Times New Roman"/>
                <a:cs typeface="Times New Roman"/>
                <a:sym typeface="Times New Roman"/>
              </a:rPr>
              <a:t> </a:t>
            </a:r>
            <a:r>
              <a:rPr lang="en-MY" sz="2400" b="1">
                <a:solidFill>
                  <a:srgbClr val="002060"/>
                </a:solidFill>
                <a:highlight>
                  <a:srgbClr val="00FF00"/>
                </a:highlight>
                <a:latin typeface="Times New Roman"/>
                <a:ea typeface="Times New Roman"/>
                <a:cs typeface="Times New Roman"/>
                <a:sym typeface="Times New Roman"/>
              </a:rPr>
              <a:t>milk</a:t>
            </a:r>
            <a:r>
              <a:rPr lang="en-MY" sz="2400" b="1">
                <a:solidFill>
                  <a:schemeClr val="lt1"/>
                </a:solidFill>
                <a:latin typeface="Times New Roman"/>
                <a:ea typeface="Times New Roman"/>
                <a:cs typeface="Times New Roman"/>
                <a:sym typeface="Times New Roman"/>
              </a:rPr>
              <a:t> </a:t>
            </a:r>
            <a:r>
              <a:rPr lang="en-MY" sz="2400" b="1">
                <a:solidFill>
                  <a:srgbClr val="2A5010"/>
                </a:solidFill>
                <a:latin typeface="Times New Roman"/>
                <a:ea typeface="Times New Roman"/>
                <a:cs typeface="Times New Roman"/>
                <a:sym typeface="Times New Roman"/>
              </a:rPr>
              <a:t>(OR=0.50, 95%).</a:t>
            </a:r>
            <a:r>
              <a:rPr lang="en-MY" sz="2400" b="1" baseline="30000">
                <a:solidFill>
                  <a:srgbClr val="2A5010"/>
                </a:solidFill>
                <a:latin typeface="Times New Roman"/>
                <a:ea typeface="Times New Roman"/>
                <a:cs typeface="Times New Roman"/>
                <a:sym typeface="Times New Roman"/>
              </a:rPr>
              <a:t>(Zaki et al., 2015) level III</a:t>
            </a:r>
            <a:endParaRPr sz="2400" b="1">
              <a:solidFill>
                <a:srgbClr val="2A5010"/>
              </a:solidFill>
              <a:latin typeface="Times New Roman"/>
              <a:ea typeface="Times New Roman"/>
              <a:cs typeface="Times New Roman"/>
              <a:sym typeface="Times New Roman"/>
            </a:endParaRPr>
          </a:p>
          <a:p>
            <a:pPr marL="342900" lvl="0" indent="-342900" algn="just" rtl="0">
              <a:lnSpc>
                <a:spcPct val="107000"/>
              </a:lnSpc>
              <a:spcBef>
                <a:spcPts val="1280"/>
              </a:spcBef>
              <a:spcAft>
                <a:spcPts val="0"/>
              </a:spcAft>
              <a:buClr>
                <a:schemeClr val="lt1"/>
              </a:buClr>
              <a:buSzPts val="2400"/>
              <a:buFont typeface="Noto Sans Symbols"/>
              <a:buChar char="▪"/>
            </a:pPr>
            <a:r>
              <a:rPr lang="en-MY" sz="2400" b="1">
                <a:solidFill>
                  <a:srgbClr val="2A5010"/>
                </a:solidFill>
                <a:latin typeface="Times New Roman"/>
                <a:ea typeface="Times New Roman"/>
                <a:cs typeface="Times New Roman"/>
                <a:sym typeface="Times New Roman"/>
              </a:rPr>
              <a:t>In a recent SR, </a:t>
            </a:r>
            <a:r>
              <a:rPr lang="en-MY" sz="2400" b="1">
                <a:solidFill>
                  <a:srgbClr val="002060"/>
                </a:solidFill>
                <a:highlight>
                  <a:srgbClr val="00FF00"/>
                </a:highlight>
                <a:latin typeface="Times New Roman"/>
                <a:ea typeface="Times New Roman"/>
                <a:cs typeface="Times New Roman"/>
                <a:sym typeface="Times New Roman"/>
              </a:rPr>
              <a:t>daily consumption of water and dairy products </a:t>
            </a:r>
            <a:r>
              <a:rPr lang="en-MY" sz="2400" b="1">
                <a:solidFill>
                  <a:srgbClr val="2A5010"/>
                </a:solidFill>
                <a:latin typeface="Times New Roman"/>
                <a:ea typeface="Times New Roman"/>
                <a:cs typeface="Times New Roman"/>
                <a:sym typeface="Times New Roman"/>
              </a:rPr>
              <a:t>was reported to be protective against ECC..</a:t>
            </a:r>
            <a:r>
              <a:rPr lang="en-MY" sz="2400" b="1" baseline="30000">
                <a:solidFill>
                  <a:srgbClr val="2A5010"/>
                </a:solidFill>
                <a:latin typeface="Times New Roman"/>
                <a:ea typeface="Times New Roman"/>
                <a:cs typeface="Times New Roman"/>
                <a:sym typeface="Times New Roman"/>
              </a:rPr>
              <a:t>(Mahboobi et al., 2021) level II-1</a:t>
            </a:r>
            <a:endParaRPr sz="2400" b="1">
              <a:solidFill>
                <a:srgbClr val="2A5010"/>
              </a:solidFill>
            </a:endParaRPr>
          </a:p>
        </p:txBody>
      </p:sp>
      <p:sp>
        <p:nvSpPr>
          <p:cNvPr id="457" name="Google Shape;457;p43"/>
          <p:cNvSpPr txBox="1"/>
          <p:nvPr/>
        </p:nvSpPr>
        <p:spPr>
          <a:xfrm>
            <a:off x="6096002" y="6211493"/>
            <a:ext cx="78489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FF0000"/>
                </a:solidFill>
                <a:latin typeface="Arial"/>
                <a:ea typeface="Arial"/>
                <a:cs typeface="Arial"/>
                <a:sym typeface="Arial"/>
              </a:rPr>
              <a:t>** ALL STATISTICAL RESULTS ARE SIGNIFICANT </a:t>
            </a:r>
            <a:endParaRPr sz="18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44"/>
          <p:cNvSpPr txBox="1">
            <a:spLocks noGrp="1"/>
          </p:cNvSpPr>
          <p:nvPr>
            <p:ph type="title"/>
          </p:nvPr>
        </p:nvSpPr>
        <p:spPr>
          <a:xfrm>
            <a:off x="1847528" y="-99392"/>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600"/>
              <a:buFont typeface="Stardos Stencil"/>
              <a:buNone/>
            </a:pPr>
            <a:r>
              <a:rPr lang="en-MY">
                <a:solidFill>
                  <a:srgbClr val="2A5010"/>
                </a:solidFill>
                <a:latin typeface="Stardos Stencil"/>
                <a:ea typeface="Stardos Stencil"/>
                <a:cs typeface="Stardos Stencil"/>
                <a:sym typeface="Stardos Stencil"/>
              </a:rPr>
              <a:t>PROTECTIVE FACTORS</a:t>
            </a:r>
            <a:endParaRPr>
              <a:solidFill>
                <a:srgbClr val="2A5010"/>
              </a:solidFill>
            </a:endParaRPr>
          </a:p>
        </p:txBody>
      </p:sp>
      <p:sp>
        <p:nvSpPr>
          <p:cNvPr id="463" name="Google Shape;463;p4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sp>
        <p:nvSpPr>
          <p:cNvPr id="464" name="Google Shape;464;p44"/>
          <p:cNvSpPr/>
          <p:nvPr/>
        </p:nvSpPr>
        <p:spPr>
          <a:xfrm>
            <a:off x="1847529" y="1008668"/>
            <a:ext cx="8712967" cy="5262979"/>
          </a:xfrm>
          <a:prstGeom prst="rect">
            <a:avLst/>
          </a:prstGeom>
          <a:solidFill>
            <a:srgbClr val="D3D3D3"/>
          </a:solidFill>
          <a:ln w="9525" cap="flat" cmpd="sng">
            <a:solidFill>
              <a:schemeClr val="lt1"/>
            </a:solidFill>
            <a:prstDash val="solid"/>
            <a:round/>
            <a:headEnd type="none" w="sm" len="sm"/>
            <a:tailEnd type="none" w="sm" len="sm"/>
          </a:ln>
          <a:effectLst>
            <a:outerShdw blurRad="50800" dist="38100" dir="13500000" algn="br"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MY" sz="1800" b="1" i="1" u="none" strike="noStrike" cap="none">
                <a:solidFill>
                  <a:srgbClr val="FC24E2"/>
                </a:solidFill>
                <a:latin typeface="Times New Roman"/>
                <a:ea typeface="Times New Roman"/>
                <a:cs typeface="Times New Roman"/>
                <a:sym typeface="Times New Roman"/>
              </a:rPr>
              <a:t> </a:t>
            </a:r>
            <a:r>
              <a:rPr lang="en-MY" sz="2800" b="1" i="1" u="sng" strike="noStrike" cap="none">
                <a:solidFill>
                  <a:srgbClr val="FF0000"/>
                </a:solidFill>
                <a:latin typeface="Times New Roman"/>
                <a:ea typeface="Times New Roman"/>
                <a:cs typeface="Times New Roman"/>
                <a:sym typeface="Times New Roman"/>
              </a:rPr>
              <a:t>SALIVA</a:t>
            </a:r>
            <a:r>
              <a:rPr lang="en-MY" sz="2800" b="1" i="1" u="none" strike="noStrike" cap="none">
                <a:solidFill>
                  <a:srgbClr val="FF0000"/>
                </a:solidFill>
                <a:latin typeface="Times New Roman"/>
                <a:ea typeface="Times New Roman"/>
                <a:cs typeface="Times New Roman"/>
                <a:sym typeface="Times New Roman"/>
              </a:rPr>
              <a:t> </a:t>
            </a:r>
            <a:r>
              <a:rPr lang="en-MY" sz="2800" b="1" i="0" u="none" strike="noStrike" cap="none">
                <a:solidFill>
                  <a:schemeClr val="dk1"/>
                </a:solidFill>
                <a:latin typeface="Times New Roman"/>
                <a:ea typeface="Times New Roman"/>
                <a:cs typeface="Times New Roman"/>
                <a:sym typeface="Times New Roman"/>
              </a:rPr>
              <a:t>is one of the innate defense systems of the human body</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MY" sz="2800" b="1" i="0" u="none" strike="noStrike" cap="none">
                <a:solidFill>
                  <a:schemeClr val="dk1"/>
                </a:solidFill>
                <a:latin typeface="Times New Roman"/>
                <a:ea typeface="Times New Roman"/>
                <a:cs typeface="Times New Roman"/>
                <a:sym typeface="Times New Roman"/>
              </a:rPr>
              <a:t>Protects teeth by several mechanisms: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MY" sz="2800" b="1" i="0" u="none" strike="noStrike" cap="none">
                <a:solidFill>
                  <a:schemeClr val="dk1"/>
                </a:solidFill>
                <a:latin typeface="Times New Roman"/>
                <a:ea typeface="Times New Roman"/>
                <a:cs typeface="Times New Roman"/>
                <a:sym typeface="Times New Roman"/>
              </a:rPr>
              <a:t> 1) The physical properties</a:t>
            </a:r>
            <a:endParaRPr sz="1400" b="0" i="0" u="none" strike="noStrike" cap="none">
              <a:solidFill>
                <a:srgbClr val="000000"/>
              </a:solidFill>
              <a:latin typeface="Arial"/>
              <a:ea typeface="Arial"/>
              <a:cs typeface="Arial"/>
              <a:sym typeface="Arial"/>
            </a:endParaRPr>
          </a:p>
          <a:p>
            <a:pPr marL="800100" marR="0" lvl="1"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Times New Roman"/>
                <a:ea typeface="Times New Roman"/>
                <a:cs typeface="Times New Roman"/>
                <a:sym typeface="Times New Roman"/>
              </a:rPr>
              <a:t>pH and buffering capacity</a:t>
            </a:r>
            <a:endParaRPr sz="2800" b="1" i="0" u="none" strike="noStrike" cap="none">
              <a:solidFill>
                <a:schemeClr val="dk1"/>
              </a:solidFill>
              <a:latin typeface="Times New Roman"/>
              <a:ea typeface="Times New Roman"/>
              <a:cs typeface="Times New Roman"/>
              <a:sym typeface="Times New Roman"/>
            </a:endParaRPr>
          </a:p>
          <a:p>
            <a:pPr marL="457200" marR="0" lvl="0" indent="-457200" algn="l" rtl="0">
              <a:lnSpc>
                <a:spcPct val="100000"/>
              </a:lnSpc>
              <a:spcBef>
                <a:spcPts val="0"/>
              </a:spcBef>
              <a:spcAft>
                <a:spcPts val="0"/>
              </a:spcAft>
              <a:buClr>
                <a:schemeClr val="dk1"/>
              </a:buClr>
              <a:buSzPts val="2800"/>
              <a:buFont typeface="Times New Roman"/>
              <a:buAutoNum type="arabicParenR" startAt="2"/>
            </a:pPr>
            <a:r>
              <a:rPr lang="en-MY" sz="2800" b="1" i="0" u="none" strike="noStrike" cap="none">
                <a:solidFill>
                  <a:schemeClr val="dk1"/>
                </a:solidFill>
                <a:latin typeface="Times New Roman"/>
                <a:ea typeface="Times New Roman"/>
                <a:cs typeface="Times New Roman"/>
                <a:sym typeface="Times New Roman"/>
              </a:rPr>
              <a:t>Chemical properties</a:t>
            </a:r>
            <a:endParaRPr sz="1400" b="0" i="0" u="none" strike="noStrike" cap="none">
              <a:solidFill>
                <a:srgbClr val="000000"/>
              </a:solidFill>
              <a:latin typeface="Arial"/>
              <a:ea typeface="Arial"/>
              <a:cs typeface="Arial"/>
              <a:sym typeface="Arial"/>
            </a:endParaRPr>
          </a:p>
          <a:p>
            <a:pPr marL="800100" marR="0" lvl="1"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Times New Roman"/>
                <a:ea typeface="Times New Roman"/>
                <a:cs typeface="Times New Roman"/>
                <a:sym typeface="Times New Roman"/>
              </a:rPr>
              <a:t>Inorganic ions, protein &amp; peptides</a:t>
            </a:r>
            <a:endParaRPr sz="1400" b="0" i="0" u="none" strike="noStrike" cap="none">
              <a:solidFill>
                <a:srgbClr val="000000"/>
              </a:solidFill>
              <a:latin typeface="Arial"/>
              <a:ea typeface="Arial"/>
              <a:cs typeface="Arial"/>
              <a:sym typeface="Arial"/>
            </a:endParaRPr>
          </a:p>
          <a:p>
            <a:pPr marL="1257300" marR="0" lvl="2"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Times New Roman"/>
                <a:ea typeface="Times New Roman"/>
                <a:cs typeface="Times New Roman"/>
                <a:sym typeface="Times New Roman"/>
              </a:rPr>
              <a:t>Neutralise low plaque pH</a:t>
            </a:r>
            <a:endParaRPr sz="1400" b="0" i="0" u="none" strike="noStrike" cap="none">
              <a:solidFill>
                <a:srgbClr val="000000"/>
              </a:solidFill>
              <a:latin typeface="Arial"/>
              <a:ea typeface="Arial"/>
              <a:cs typeface="Arial"/>
              <a:sym typeface="Arial"/>
            </a:endParaRPr>
          </a:p>
          <a:p>
            <a:pPr marL="1257300" marR="0" lvl="2"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Times New Roman"/>
                <a:ea typeface="Times New Roman"/>
                <a:cs typeface="Times New Roman"/>
                <a:sym typeface="Times New Roman"/>
              </a:rPr>
              <a:t>Rinse food debris</a:t>
            </a:r>
            <a:endParaRPr sz="1400" b="0" i="0" u="none" strike="noStrike" cap="none">
              <a:solidFill>
                <a:srgbClr val="000000"/>
              </a:solidFill>
              <a:latin typeface="Arial"/>
              <a:ea typeface="Arial"/>
              <a:cs typeface="Arial"/>
              <a:sym typeface="Arial"/>
            </a:endParaRPr>
          </a:p>
          <a:p>
            <a:pPr marL="1257300" marR="0" lvl="2"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Times New Roman"/>
                <a:ea typeface="Times New Roman"/>
                <a:cs typeface="Times New Roman"/>
                <a:sym typeface="Times New Roman"/>
              </a:rPr>
              <a:t>Remove microorganisms and sugar aggregation</a:t>
            </a:r>
            <a:endParaRPr sz="1400" b="0" i="0" u="none" strike="noStrike" cap="none">
              <a:solidFill>
                <a:srgbClr val="000000"/>
              </a:solidFill>
              <a:latin typeface="Arial"/>
              <a:ea typeface="Arial"/>
              <a:cs typeface="Arial"/>
              <a:sym typeface="Arial"/>
            </a:endParaRPr>
          </a:p>
          <a:p>
            <a:pPr marL="1257300" marR="0" lvl="2" indent="-342900" algn="l" rtl="0">
              <a:lnSpc>
                <a:spcPct val="100000"/>
              </a:lnSpc>
              <a:spcBef>
                <a:spcPts val="0"/>
              </a:spcBef>
              <a:spcAft>
                <a:spcPts val="0"/>
              </a:spcAft>
              <a:buClr>
                <a:schemeClr val="dk1"/>
              </a:buClr>
              <a:buSzPts val="2800"/>
              <a:buFont typeface="Arial"/>
              <a:buChar char="•"/>
            </a:pPr>
            <a:r>
              <a:rPr lang="en-MY" sz="2800" b="1" i="0" u="none" strike="noStrike" cap="none">
                <a:solidFill>
                  <a:schemeClr val="dk1"/>
                </a:solidFill>
                <a:latin typeface="Times New Roman"/>
                <a:ea typeface="Times New Roman"/>
                <a:cs typeface="Times New Roman"/>
                <a:sym typeface="Times New Roman"/>
              </a:rPr>
              <a:t>Improve tooth enamel remineralisation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MY" sz="2800" b="1" i="0" u="none" strike="noStrike" cap="none">
                <a:solidFill>
                  <a:schemeClr val="dk1"/>
                </a:solidFill>
                <a:latin typeface="Times New Roman"/>
                <a:ea typeface="Times New Roman"/>
                <a:cs typeface="Times New Roman"/>
                <a:sym typeface="Times New Roman"/>
              </a:rPr>
              <a:t>3)Antibacterial and antimicrobial properties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45"/>
          <p:cNvSpPr txBox="1"/>
          <p:nvPr/>
        </p:nvSpPr>
        <p:spPr>
          <a:xfrm>
            <a:off x="1583140" y="1268761"/>
            <a:ext cx="8545308" cy="2646838"/>
          </a:xfrm>
          <a:prstGeom prst="rect">
            <a:avLst/>
          </a:prstGeom>
          <a:solidFill>
            <a:srgbClr val="D3D3D3"/>
          </a:solidFill>
          <a:ln w="9525" cap="flat" cmpd="sng">
            <a:solidFill>
              <a:schemeClr val="lt1"/>
            </a:solidFill>
            <a:prstDash val="solid"/>
            <a:round/>
            <a:headEnd type="none" w="sm" len="sm"/>
            <a:tailEnd type="none" w="sm" len="sm"/>
          </a:ln>
          <a:effectLst>
            <a:outerShdw blurRad="50800" dist="38100" dir="13500000" algn="br" rotWithShape="0">
              <a:srgbClr val="000000">
                <a:alpha val="40000"/>
              </a:srgbClr>
            </a:outerShdw>
          </a:effectLst>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4400" b="1" i="1" u="sng" strike="noStrike" cap="none">
                <a:solidFill>
                  <a:srgbClr val="2A5010"/>
                </a:solidFill>
                <a:latin typeface="Times New Roman"/>
                <a:ea typeface="Times New Roman"/>
                <a:cs typeface="Times New Roman"/>
                <a:sym typeface="Times New Roman"/>
              </a:rPr>
              <a:t>Examination And Diagnosis</a:t>
            </a:r>
            <a:endParaRPr sz="1400" b="0" i="0" u="none" strike="noStrike" cap="none">
              <a:solidFill>
                <a:srgbClr val="2A5010"/>
              </a:solidFill>
              <a:latin typeface="Arial"/>
              <a:ea typeface="Arial"/>
              <a:cs typeface="Arial"/>
              <a:sym typeface="Arial"/>
            </a:endParaRPr>
          </a:p>
          <a:p>
            <a:pPr marL="342900" marR="0" lvl="0" indent="-342900" algn="l" rtl="0">
              <a:lnSpc>
                <a:spcPct val="100000"/>
              </a:lnSpc>
              <a:spcBef>
                <a:spcPts val="560"/>
              </a:spcBef>
              <a:spcAft>
                <a:spcPts val="0"/>
              </a:spcAft>
              <a:buClr>
                <a:srgbClr val="BF4D00"/>
              </a:buClr>
              <a:buSzPts val="2800"/>
              <a:buFont typeface="Arial"/>
              <a:buChar char="•"/>
            </a:pPr>
            <a:r>
              <a:rPr lang="en-MY" sz="2800" b="1" i="1" u="none" strike="noStrike" cap="none">
                <a:solidFill>
                  <a:srgbClr val="2A5010"/>
                </a:solidFill>
                <a:latin typeface="Arial"/>
                <a:ea typeface="Arial"/>
                <a:cs typeface="Arial"/>
                <a:sym typeface="Arial"/>
              </a:rPr>
              <a:t>Caries detection and diagnosis is fundamental in oral disease management.</a:t>
            </a:r>
            <a:endParaRPr sz="1400" b="0" i="0" u="none" strike="noStrike" cap="none">
              <a:solidFill>
                <a:srgbClr val="2A5010"/>
              </a:solidFill>
              <a:latin typeface="Arial"/>
              <a:ea typeface="Arial"/>
              <a:cs typeface="Arial"/>
              <a:sym typeface="Arial"/>
            </a:endParaRPr>
          </a:p>
          <a:p>
            <a:pPr marL="342900" marR="0" lvl="0" indent="-342900" algn="l" rtl="0">
              <a:lnSpc>
                <a:spcPct val="100000"/>
              </a:lnSpc>
              <a:spcBef>
                <a:spcPts val="560"/>
              </a:spcBef>
              <a:spcAft>
                <a:spcPts val="0"/>
              </a:spcAft>
              <a:buClr>
                <a:srgbClr val="BF4D00"/>
              </a:buClr>
              <a:buSzPts val="2800"/>
              <a:buFont typeface="Arial"/>
              <a:buChar char="•"/>
            </a:pPr>
            <a:r>
              <a:rPr lang="en-MY" sz="2800" b="1" i="1" u="none" strike="noStrike" cap="none">
                <a:solidFill>
                  <a:srgbClr val="2A5010"/>
                </a:solidFill>
                <a:latin typeface="Arial"/>
                <a:ea typeface="Arial"/>
                <a:cs typeface="Arial"/>
                <a:sym typeface="Arial"/>
              </a:rPr>
              <a:t> Involves the identification of changes in enamel, dentine, or other dental tissues. </a:t>
            </a:r>
            <a:endParaRPr sz="1400" b="0" i="0" u="none" strike="noStrike" cap="none">
              <a:solidFill>
                <a:srgbClr val="2A501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46"/>
          <p:cNvSpPr txBox="1">
            <a:spLocks noGrp="1"/>
          </p:cNvSpPr>
          <p:nvPr>
            <p:ph type="title"/>
          </p:nvPr>
        </p:nvSpPr>
        <p:spPr>
          <a:xfrm>
            <a:off x="1442628" y="-2054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BF4D00"/>
              </a:buClr>
              <a:buSzPts val="4400"/>
              <a:buFont typeface="Teko"/>
              <a:buNone/>
            </a:pPr>
            <a:r>
              <a:rPr lang="en-MY" b="1">
                <a:solidFill>
                  <a:srgbClr val="2A5010"/>
                </a:solidFill>
                <a:latin typeface="Teko"/>
                <a:ea typeface="Teko"/>
                <a:cs typeface="Teko"/>
                <a:sym typeface="Teko"/>
              </a:rPr>
              <a:t>HISTORY TAKING</a:t>
            </a:r>
            <a:endParaRPr>
              <a:solidFill>
                <a:srgbClr val="2A5010"/>
              </a:solidFill>
            </a:endParaRPr>
          </a:p>
        </p:txBody>
      </p:sp>
      <p:sp>
        <p:nvSpPr>
          <p:cNvPr id="475" name="Google Shape;475;p4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sp>
        <p:nvSpPr>
          <p:cNvPr id="476" name="Google Shape;476;p46"/>
          <p:cNvSpPr txBox="1"/>
          <p:nvPr/>
        </p:nvSpPr>
        <p:spPr>
          <a:xfrm>
            <a:off x="777922" y="1099530"/>
            <a:ext cx="9348820" cy="5758469"/>
          </a:xfrm>
          <a:prstGeom prst="rect">
            <a:avLst/>
          </a:prstGeom>
          <a:solidFill>
            <a:schemeClr val="lt1"/>
          </a:solidFill>
          <a:ln>
            <a:noFill/>
          </a:ln>
        </p:spPr>
        <p:txBody>
          <a:bodyPr spcFirstLastPara="1" wrap="square" lIns="91425" tIns="45700" rIns="91425" bIns="45700" anchor="t" anchorCtr="0">
            <a:normAutofit/>
          </a:bodyPr>
          <a:lstStyle/>
          <a:p>
            <a:pPr marL="342900" marR="0" lvl="0" indent="-342900" algn="just" rtl="0">
              <a:lnSpc>
                <a:spcPct val="107000"/>
              </a:lnSpc>
              <a:spcBef>
                <a:spcPts val="0"/>
              </a:spcBef>
              <a:spcAft>
                <a:spcPts val="0"/>
              </a:spcAft>
              <a:buClr>
                <a:srgbClr val="6F5032"/>
              </a:buClr>
              <a:buSzPts val="1800"/>
              <a:buFont typeface="Arial"/>
              <a:buChar char="•"/>
            </a:pPr>
            <a:r>
              <a:rPr lang="en-MY" sz="1800" b="1" i="1" u="none" strike="noStrike" cap="none">
                <a:solidFill>
                  <a:srgbClr val="6F5032"/>
                </a:solidFill>
                <a:latin typeface="Arial"/>
                <a:ea typeface="Arial"/>
                <a:cs typeface="Arial"/>
                <a:sym typeface="Arial"/>
              </a:rPr>
              <a:t>Patient’s assessment starts with </a:t>
            </a:r>
            <a:r>
              <a:rPr lang="en-MY" sz="1800" b="1" i="1" u="none" strike="noStrike" cap="none">
                <a:solidFill>
                  <a:srgbClr val="FF0000"/>
                </a:solidFill>
                <a:latin typeface="Arial"/>
                <a:ea typeface="Arial"/>
                <a:cs typeface="Arial"/>
                <a:sym typeface="Arial"/>
              </a:rPr>
              <a:t>addressing the patient's complaint</a:t>
            </a:r>
            <a:r>
              <a:rPr lang="en-MY" sz="1800" b="1" i="1" u="none" strike="noStrike" cap="none">
                <a:solidFill>
                  <a:srgbClr val="6F5032"/>
                </a:solidFill>
                <a:latin typeface="Arial"/>
                <a:ea typeface="Arial"/>
                <a:cs typeface="Arial"/>
                <a:sym typeface="Arial"/>
              </a:rPr>
              <a:t>, thorough </a:t>
            </a:r>
            <a:r>
              <a:rPr lang="en-MY" sz="1800" b="1" i="1" u="none" strike="noStrike" cap="none">
                <a:solidFill>
                  <a:srgbClr val="FF3300"/>
                </a:solidFill>
                <a:latin typeface="Arial"/>
                <a:ea typeface="Arial"/>
                <a:cs typeface="Arial"/>
                <a:sym typeface="Arial"/>
              </a:rPr>
              <a:t>history taking, comprehensive physical examination and radiographic investigations. </a:t>
            </a:r>
            <a:endParaRPr sz="1800" b="1" i="1" u="none" strike="noStrike" cap="none">
              <a:solidFill>
                <a:srgbClr val="FF3300"/>
              </a:solidFill>
              <a:latin typeface="Arial"/>
              <a:ea typeface="Arial"/>
              <a:cs typeface="Arial"/>
              <a:sym typeface="Arial"/>
            </a:endParaRPr>
          </a:p>
          <a:p>
            <a:pPr marL="342900" marR="0" lvl="0" indent="-228600" algn="just" rtl="0">
              <a:lnSpc>
                <a:spcPct val="107000"/>
              </a:lnSpc>
              <a:spcBef>
                <a:spcPts val="1160"/>
              </a:spcBef>
              <a:spcAft>
                <a:spcPts val="0"/>
              </a:spcAft>
              <a:buNone/>
            </a:pPr>
            <a:endParaRPr sz="1800" b="0" i="0" u="none" strike="noStrike" cap="none">
              <a:solidFill>
                <a:schemeClr val="dk1"/>
              </a:solidFill>
              <a:latin typeface="Calibri"/>
              <a:ea typeface="Calibri"/>
              <a:cs typeface="Calibri"/>
              <a:sym typeface="Calibri"/>
            </a:endParaRPr>
          </a:p>
          <a:p>
            <a:pPr marL="342900" marR="0" lvl="0" indent="-139700" algn="l" rtl="0">
              <a:lnSpc>
                <a:spcPct val="100000"/>
              </a:lnSpc>
              <a:spcBef>
                <a:spcPts val="1440"/>
              </a:spcBef>
              <a:spcAft>
                <a:spcPts val="0"/>
              </a:spcAft>
              <a:buNone/>
            </a:pPr>
            <a:endParaRPr sz="3200" b="0" i="0" u="none" strike="noStrike" cap="none">
              <a:solidFill>
                <a:schemeClr val="dk1"/>
              </a:solidFill>
              <a:latin typeface="Times New Roman"/>
              <a:ea typeface="Times New Roman"/>
              <a:cs typeface="Times New Roman"/>
              <a:sym typeface="Times New Roman"/>
            </a:endParaRPr>
          </a:p>
        </p:txBody>
      </p:sp>
      <p:sp>
        <p:nvSpPr>
          <p:cNvPr id="477" name="Google Shape;477;p46"/>
          <p:cNvSpPr/>
          <p:nvPr/>
        </p:nvSpPr>
        <p:spPr>
          <a:xfrm>
            <a:off x="4863031" y="2944611"/>
            <a:ext cx="3075295" cy="1724198"/>
          </a:xfrm>
          <a:prstGeom prst="ellipse">
            <a:avLst/>
          </a:prstGeom>
          <a:solidFill>
            <a:srgbClr val="D3D3D3"/>
          </a:solidFill>
          <a:ln w="25400" cap="flat" cmpd="sng">
            <a:solidFill>
              <a:srgbClr val="2A5010"/>
            </a:solidFill>
            <a:prstDash val="solid"/>
            <a:round/>
            <a:headEnd type="none" w="sm" len="sm"/>
            <a:tailEnd type="none" w="sm" len="sm"/>
          </a:ln>
          <a:effectLst>
            <a:reflection stA="50000" endA="300" endPos="55500" dist="50800" dir="5400000" sy="-100000" algn="bl" rotWithShape="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478" name="Google Shape;478;p46"/>
          <p:cNvSpPr/>
          <p:nvPr/>
        </p:nvSpPr>
        <p:spPr>
          <a:xfrm>
            <a:off x="7505961" y="1863395"/>
            <a:ext cx="3075295" cy="1724198"/>
          </a:xfrm>
          <a:prstGeom prst="ellipse">
            <a:avLst/>
          </a:prstGeom>
          <a:solidFill>
            <a:srgbClr val="D3D3D3"/>
          </a:solidFill>
          <a:ln w="25400" cap="flat" cmpd="sng">
            <a:solidFill>
              <a:srgbClr val="2A5010"/>
            </a:solidFill>
            <a:prstDash val="solid"/>
            <a:round/>
            <a:headEnd type="none" w="sm" len="sm"/>
            <a:tailEnd type="none" w="sm" len="sm"/>
          </a:ln>
          <a:effectLst>
            <a:reflection stA="50000" endA="300" endPos="55500" dist="50800" dir="5400000" sy="-100000" algn="bl" rotWithShape="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479" name="Google Shape;479;p46"/>
          <p:cNvSpPr/>
          <p:nvPr/>
        </p:nvSpPr>
        <p:spPr>
          <a:xfrm>
            <a:off x="1962253" y="2067350"/>
            <a:ext cx="3075295" cy="1724198"/>
          </a:xfrm>
          <a:prstGeom prst="ellipse">
            <a:avLst/>
          </a:prstGeom>
          <a:solidFill>
            <a:srgbClr val="D3D3D3"/>
          </a:solidFill>
          <a:ln w="25400" cap="flat" cmpd="sng">
            <a:solidFill>
              <a:srgbClr val="2A5010"/>
            </a:solidFill>
            <a:prstDash val="solid"/>
            <a:round/>
            <a:headEnd type="none" w="sm" len="sm"/>
            <a:tailEnd type="none" w="sm" len="sm"/>
          </a:ln>
          <a:effectLst>
            <a:reflection stA="50000" endA="300" endPos="55500" dist="50800" dir="5400000" sy="-100000" algn="bl" rotWithShape="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480" name="Google Shape;480;p46"/>
          <p:cNvSpPr/>
          <p:nvPr/>
        </p:nvSpPr>
        <p:spPr>
          <a:xfrm>
            <a:off x="7505961" y="4136248"/>
            <a:ext cx="3075295" cy="1724198"/>
          </a:xfrm>
          <a:prstGeom prst="ellipse">
            <a:avLst/>
          </a:prstGeom>
          <a:solidFill>
            <a:srgbClr val="D3D3D3"/>
          </a:solidFill>
          <a:ln w="25400" cap="flat" cmpd="sng">
            <a:solidFill>
              <a:srgbClr val="2A5010"/>
            </a:solidFill>
            <a:prstDash val="solid"/>
            <a:round/>
            <a:headEnd type="none" w="sm" len="sm"/>
            <a:tailEnd type="none" w="sm" len="sm"/>
          </a:ln>
          <a:effectLst>
            <a:reflection stA="50000" endA="300" endPos="55500" dist="50800" dir="5400000" sy="-100000" algn="bl" rotWithShape="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481" name="Google Shape;481;p46"/>
          <p:cNvSpPr/>
          <p:nvPr/>
        </p:nvSpPr>
        <p:spPr>
          <a:xfrm>
            <a:off x="1516924" y="4020623"/>
            <a:ext cx="3075295" cy="1724198"/>
          </a:xfrm>
          <a:prstGeom prst="ellipse">
            <a:avLst/>
          </a:prstGeom>
          <a:solidFill>
            <a:srgbClr val="D3D3D3"/>
          </a:solidFill>
          <a:ln w="25400" cap="flat" cmpd="sng">
            <a:solidFill>
              <a:srgbClr val="2A5010"/>
            </a:solidFill>
            <a:prstDash val="solid"/>
            <a:round/>
            <a:headEnd type="none" w="sm" len="sm"/>
            <a:tailEnd type="none" w="sm" len="sm"/>
          </a:ln>
          <a:effectLst>
            <a:reflection stA="50000" endA="300" endPos="55500" dist="50800" dir="5400000" sy="-100000" algn="bl" rotWithShape="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482" name="Google Shape;482;p46"/>
          <p:cNvSpPr/>
          <p:nvPr/>
        </p:nvSpPr>
        <p:spPr>
          <a:xfrm>
            <a:off x="4517925" y="4723190"/>
            <a:ext cx="3075295" cy="1724198"/>
          </a:xfrm>
          <a:prstGeom prst="ellipse">
            <a:avLst/>
          </a:prstGeom>
          <a:solidFill>
            <a:srgbClr val="D3D3D3"/>
          </a:solidFill>
          <a:ln w="25400" cap="flat" cmpd="sng">
            <a:solidFill>
              <a:srgbClr val="2A5010"/>
            </a:solidFill>
            <a:prstDash val="solid"/>
            <a:round/>
            <a:headEnd type="none" w="sm" len="sm"/>
            <a:tailEnd type="none" w="sm" len="sm"/>
          </a:ln>
          <a:effectLst>
            <a:reflection stA="50000" endA="300" endPos="55500" dist="50800" dir="5400000" sy="-100000" algn="bl" rotWithShape="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483" name="Google Shape;483;p46"/>
          <p:cNvSpPr txBox="1"/>
          <p:nvPr/>
        </p:nvSpPr>
        <p:spPr>
          <a:xfrm>
            <a:off x="2503414" y="2482946"/>
            <a:ext cx="2042498"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0" i="0" u="none" strike="noStrike" cap="none">
                <a:solidFill>
                  <a:srgbClr val="0D0D0D"/>
                </a:solidFill>
                <a:latin typeface="Arial"/>
                <a:ea typeface="Arial"/>
                <a:cs typeface="Arial"/>
                <a:sym typeface="Arial"/>
              </a:rPr>
              <a:t>Patient’s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MY" sz="1800" b="1" i="0" u="none" strike="noStrike" cap="none">
                <a:solidFill>
                  <a:srgbClr val="0D0D0D"/>
                </a:solidFill>
                <a:latin typeface="Arial"/>
                <a:ea typeface="Arial"/>
                <a:cs typeface="Arial"/>
                <a:sym typeface="Arial"/>
              </a:rPr>
              <a:t>complaint or parents’ concern</a:t>
            </a:r>
            <a:endParaRPr sz="1800" b="1" i="0" u="none" strike="noStrike" cap="none">
              <a:solidFill>
                <a:schemeClr val="dk1"/>
              </a:solidFill>
              <a:latin typeface="Times New Roman"/>
              <a:ea typeface="Times New Roman"/>
              <a:cs typeface="Times New Roman"/>
              <a:sym typeface="Times New Roman"/>
            </a:endParaRPr>
          </a:p>
        </p:txBody>
      </p:sp>
      <p:sp>
        <p:nvSpPr>
          <p:cNvPr id="484" name="Google Shape;484;p46"/>
          <p:cNvSpPr txBox="1"/>
          <p:nvPr/>
        </p:nvSpPr>
        <p:spPr>
          <a:xfrm>
            <a:off x="5253741" y="3328511"/>
            <a:ext cx="2663746" cy="12003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0D0D0D"/>
                </a:solidFill>
                <a:latin typeface="Arial"/>
                <a:ea typeface="Arial"/>
                <a:cs typeface="Arial"/>
                <a:sym typeface="Arial"/>
              </a:rPr>
              <a:t>Medical history </a:t>
            </a:r>
            <a:r>
              <a:rPr lang="en-MY" sz="1800" b="0" i="0" u="none" strike="noStrike" cap="none">
                <a:solidFill>
                  <a:srgbClr val="0D0D0D"/>
                </a:solidFill>
                <a:latin typeface="Arial"/>
                <a:ea typeface="Arial"/>
                <a:cs typeface="Arial"/>
                <a:sym typeface="Arial"/>
              </a:rPr>
              <a:t>- any relevant medical illness / syndrome / disability </a:t>
            </a:r>
            <a:endParaRPr sz="1800" b="0" i="0" u="none" strike="noStrike" cap="none">
              <a:solidFill>
                <a:schemeClr val="dk1"/>
              </a:solidFill>
              <a:latin typeface="Noto Sans Symbols"/>
              <a:ea typeface="Noto Sans Symbols"/>
              <a:cs typeface="Noto Sans Symbols"/>
              <a:sym typeface="Noto Sans Symbols"/>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485" name="Google Shape;485;p46"/>
          <p:cNvSpPr txBox="1"/>
          <p:nvPr/>
        </p:nvSpPr>
        <p:spPr>
          <a:xfrm>
            <a:off x="2205434" y="4281141"/>
            <a:ext cx="1872208" cy="147732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0D0D0D"/>
                </a:solidFill>
                <a:latin typeface="Arial"/>
                <a:ea typeface="Arial"/>
                <a:cs typeface="Arial"/>
                <a:sym typeface="Arial"/>
              </a:rPr>
              <a:t>Dental history </a:t>
            </a:r>
            <a:r>
              <a:rPr lang="en-MY" sz="1800" b="0" i="0" u="none" strike="noStrike" cap="none">
                <a:solidFill>
                  <a:srgbClr val="0D0D0D"/>
                </a:solidFill>
                <a:latin typeface="Arial"/>
                <a:ea typeface="Arial"/>
                <a:cs typeface="Arial"/>
                <a:sym typeface="Arial"/>
              </a:rPr>
              <a:t>- frequency of visits to the dentist </a:t>
            </a:r>
            <a:endParaRPr sz="1800" b="0" i="0" u="none" strike="noStrike" cap="none">
              <a:solidFill>
                <a:schemeClr val="dk1"/>
              </a:solidFill>
              <a:latin typeface="Noto Sans Symbols"/>
              <a:ea typeface="Noto Sans Symbols"/>
              <a:cs typeface="Noto Sans Symbols"/>
              <a:sym typeface="Noto Sans Symbols"/>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486" name="Google Shape;486;p46"/>
          <p:cNvSpPr txBox="1"/>
          <p:nvPr/>
        </p:nvSpPr>
        <p:spPr>
          <a:xfrm>
            <a:off x="4852790" y="5006881"/>
            <a:ext cx="2711558" cy="12003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0D0D0D"/>
                </a:solidFill>
                <a:latin typeface="Arial"/>
                <a:ea typeface="Arial"/>
                <a:cs typeface="Arial"/>
                <a:sym typeface="Arial"/>
              </a:rPr>
              <a:t>Social history </a:t>
            </a:r>
            <a:r>
              <a:rPr lang="en-MY" sz="1800" b="0" i="0" u="none" strike="noStrike" cap="none">
                <a:solidFill>
                  <a:srgbClr val="0D0D0D"/>
                </a:solidFill>
                <a:latin typeface="Arial"/>
                <a:ea typeface="Arial"/>
                <a:cs typeface="Arial"/>
                <a:sym typeface="Arial"/>
              </a:rPr>
              <a:t>- social economic status/ parents’ level of education</a:t>
            </a:r>
            <a:endParaRPr sz="1800" b="0" i="0" u="none" strike="noStrike" cap="none">
              <a:solidFill>
                <a:schemeClr val="dk1"/>
              </a:solidFill>
              <a:latin typeface="Times New Roman"/>
              <a:ea typeface="Times New Roman"/>
              <a:cs typeface="Times New Roman"/>
              <a:sym typeface="Times New Roman"/>
            </a:endParaRPr>
          </a:p>
        </p:txBody>
      </p:sp>
      <p:sp>
        <p:nvSpPr>
          <p:cNvPr id="487" name="Google Shape;487;p46"/>
          <p:cNvSpPr txBox="1"/>
          <p:nvPr/>
        </p:nvSpPr>
        <p:spPr>
          <a:xfrm>
            <a:off x="7938325" y="2197815"/>
            <a:ext cx="2648880" cy="12003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0D0D0D"/>
                </a:solidFill>
                <a:latin typeface="Arial"/>
                <a:ea typeface="Arial"/>
                <a:cs typeface="Arial"/>
                <a:sym typeface="Arial"/>
              </a:rPr>
              <a:t>Family history </a:t>
            </a:r>
            <a:r>
              <a:rPr lang="en-MY" sz="1800" b="0" i="0" u="none" strike="noStrike" cap="none">
                <a:solidFill>
                  <a:srgbClr val="0D0D0D"/>
                </a:solidFill>
                <a:latin typeface="Arial"/>
                <a:ea typeface="Arial"/>
                <a:cs typeface="Arial"/>
                <a:sym typeface="Arial"/>
              </a:rPr>
              <a:t>- any family member with untreated caries</a:t>
            </a:r>
            <a:endParaRPr sz="1800" b="0" i="0" u="none" strike="noStrike" cap="none">
              <a:solidFill>
                <a:schemeClr val="dk1"/>
              </a:solidFill>
              <a:latin typeface="Noto Sans Symbols"/>
              <a:ea typeface="Noto Sans Symbols"/>
              <a:cs typeface="Noto Sans Symbols"/>
              <a:sym typeface="Noto Sans Symbols"/>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488" name="Google Shape;488;p46"/>
          <p:cNvSpPr txBox="1"/>
          <p:nvPr/>
        </p:nvSpPr>
        <p:spPr>
          <a:xfrm>
            <a:off x="7864032" y="4535781"/>
            <a:ext cx="2430827" cy="1759969"/>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en-MY" sz="1800" b="1" i="0" u="none" strike="noStrike" cap="none">
                <a:solidFill>
                  <a:srgbClr val="0D0D0D"/>
                </a:solidFill>
                <a:latin typeface="Arial"/>
                <a:ea typeface="Arial"/>
                <a:cs typeface="Arial"/>
                <a:sym typeface="Arial"/>
              </a:rPr>
              <a:t>Habit </a:t>
            </a:r>
            <a:r>
              <a:rPr lang="en-MY" sz="1800" b="0" i="0" u="none" strike="noStrike" cap="none">
                <a:solidFill>
                  <a:srgbClr val="0D0D0D"/>
                </a:solidFill>
                <a:latin typeface="Arial"/>
                <a:ea typeface="Arial"/>
                <a:cs typeface="Arial"/>
                <a:sym typeface="Arial"/>
              </a:rPr>
              <a:t>– oral hygiene practice / dietary / feeding practices</a:t>
            </a:r>
            <a:endParaRPr sz="1800" b="0" i="0" u="none" strike="noStrike" cap="none">
              <a:solidFill>
                <a:schemeClr val="dk1"/>
              </a:solidFill>
              <a:latin typeface="Noto Sans Symbols"/>
              <a:ea typeface="Noto Sans Symbols"/>
              <a:cs typeface="Noto Sans Symbols"/>
              <a:sym typeface="Noto Sans Symbols"/>
            </a:endParaRPr>
          </a:p>
          <a:p>
            <a:pPr marL="0" marR="0" lvl="0" indent="0" algn="just" rtl="0">
              <a:lnSpc>
                <a:spcPct val="107000"/>
              </a:lnSpc>
              <a:spcBef>
                <a:spcPts val="800"/>
              </a:spcBef>
              <a:spcAft>
                <a:spcPts val="0"/>
              </a:spcAft>
              <a:buNone/>
            </a:pPr>
            <a:r>
              <a:rPr lang="en-MY" sz="1800" b="0" i="0" u="none" strike="noStrike" cap="none">
                <a:solidFill>
                  <a:srgbClr val="0D0D0D"/>
                </a:solidFill>
                <a:latin typeface="Arial"/>
                <a:ea typeface="Arial"/>
                <a:cs typeface="Arial"/>
                <a:sym typeface="Arial"/>
              </a:rPr>
              <a:t> </a:t>
            </a:r>
            <a:endParaRPr sz="1800" b="0" i="0" u="none" strike="noStrike" cap="none">
              <a:solidFill>
                <a:schemeClr val="dk1"/>
              </a:solidFill>
              <a:latin typeface="Calibri"/>
              <a:ea typeface="Calibri"/>
              <a:cs typeface="Calibri"/>
              <a:sym typeface="Calibri"/>
            </a:endParaRPr>
          </a:p>
          <a:p>
            <a:pPr marL="0" marR="0" lvl="0" indent="0" algn="l" rtl="0">
              <a:lnSpc>
                <a:spcPct val="100000"/>
              </a:lnSpc>
              <a:spcBef>
                <a:spcPts val="80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0"/>
          <p:cNvSpPr txBox="1">
            <a:spLocks noGrp="1"/>
          </p:cNvSpPr>
          <p:nvPr>
            <p:ph type="title"/>
          </p:nvPr>
        </p:nvSpPr>
        <p:spPr>
          <a:xfrm>
            <a:off x="1981200" y="274638"/>
            <a:ext cx="8229600" cy="85010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4400"/>
              <a:buFont typeface="Stardos Stencil"/>
              <a:buNone/>
            </a:pPr>
            <a:r>
              <a:rPr lang="en-MY" b="1">
                <a:solidFill>
                  <a:srgbClr val="2A5010"/>
                </a:solidFill>
                <a:latin typeface="Stardos Stencil"/>
                <a:ea typeface="Stardos Stencil"/>
                <a:cs typeface="Stardos Stencil"/>
                <a:sym typeface="Stardos Stencil"/>
              </a:rPr>
              <a:t>INTRODUCTION</a:t>
            </a:r>
            <a:endParaRPr>
              <a:solidFill>
                <a:srgbClr val="2A5010"/>
              </a:solidFill>
            </a:endParaRPr>
          </a:p>
        </p:txBody>
      </p:sp>
      <p:sp>
        <p:nvSpPr>
          <p:cNvPr id="166" name="Google Shape;166;p20"/>
          <p:cNvSpPr txBox="1"/>
          <p:nvPr/>
        </p:nvSpPr>
        <p:spPr>
          <a:xfrm>
            <a:off x="1241392" y="1260185"/>
            <a:ext cx="8579296" cy="45720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rgbClr val="0070C0"/>
              </a:buClr>
              <a:buSzPts val="2400"/>
              <a:buFont typeface="Arial"/>
              <a:buChar char="•"/>
            </a:pPr>
            <a:r>
              <a:rPr lang="en-MY" sz="2400" b="1" i="0" u="none" strike="noStrike" cap="none">
                <a:solidFill>
                  <a:srgbClr val="2A5010"/>
                </a:solidFill>
                <a:latin typeface="Times"/>
                <a:ea typeface="Times"/>
                <a:cs typeface="Times"/>
                <a:sym typeface="Times"/>
              </a:rPr>
              <a:t>Dental caries in the primary dentition of children below 6 years of age, known as early childhood caries (ECC) remains a serious public health challenge worldwide, particularly in developing countries and among the underprivileged, those with low socioeconomic status and the minority groups in the developed countries.</a:t>
            </a:r>
            <a:endParaRPr sz="1400" b="0" i="0" u="none" strike="noStrike" cap="none">
              <a:solidFill>
                <a:srgbClr val="2A5010"/>
              </a:solidFill>
              <a:latin typeface="Arial"/>
              <a:ea typeface="Arial"/>
              <a:cs typeface="Arial"/>
              <a:sym typeface="Arial"/>
            </a:endParaRPr>
          </a:p>
          <a:p>
            <a:pPr marL="0" marR="0" lvl="0" indent="0" algn="l" rtl="0">
              <a:lnSpc>
                <a:spcPct val="100000"/>
              </a:lnSpc>
              <a:spcBef>
                <a:spcPts val="480"/>
              </a:spcBef>
              <a:spcAft>
                <a:spcPts val="0"/>
              </a:spcAft>
              <a:buNone/>
            </a:pPr>
            <a:endParaRPr sz="2400" b="1" i="0" u="none" strike="noStrike" cap="none">
              <a:solidFill>
                <a:srgbClr val="0070C0"/>
              </a:solidFill>
              <a:latin typeface="Times"/>
              <a:ea typeface="Times"/>
              <a:cs typeface="Times"/>
              <a:sym typeface="Times"/>
            </a:endParaRPr>
          </a:p>
          <a:p>
            <a:pPr marL="342900" marR="0" lvl="0" indent="-342900" algn="l" rtl="0">
              <a:lnSpc>
                <a:spcPct val="100000"/>
              </a:lnSpc>
              <a:spcBef>
                <a:spcPts val="480"/>
              </a:spcBef>
              <a:spcAft>
                <a:spcPts val="0"/>
              </a:spcAft>
              <a:buClr>
                <a:srgbClr val="0070C0"/>
              </a:buClr>
              <a:buSzPts val="2400"/>
              <a:buFont typeface="Arial"/>
              <a:buChar char="•"/>
            </a:pPr>
            <a:r>
              <a:rPr lang="en-MY" sz="2400" b="1" i="0" u="none" strike="noStrike" cap="none">
                <a:solidFill>
                  <a:srgbClr val="2A5010"/>
                </a:solidFill>
                <a:latin typeface="Times"/>
                <a:ea typeface="Times"/>
                <a:cs typeface="Times"/>
                <a:sym typeface="Times"/>
              </a:rPr>
              <a:t>It is one of the </a:t>
            </a:r>
            <a:r>
              <a:rPr lang="en-MY" sz="2400" b="1" i="0" u="none" strike="noStrike" cap="none">
                <a:solidFill>
                  <a:srgbClr val="FF0000"/>
                </a:solidFill>
                <a:latin typeface="Times"/>
                <a:ea typeface="Times"/>
                <a:cs typeface="Times"/>
                <a:sym typeface="Times"/>
              </a:rPr>
              <a:t>most prevalent, non-communicable childhood diseases </a:t>
            </a:r>
            <a:r>
              <a:rPr lang="en-MY" sz="2400" b="1" i="0" u="none" strike="noStrike" cap="none">
                <a:solidFill>
                  <a:srgbClr val="2A5010"/>
                </a:solidFill>
                <a:latin typeface="Times"/>
                <a:ea typeface="Times"/>
                <a:cs typeface="Times"/>
                <a:sym typeface="Times"/>
              </a:rPr>
              <a:t>with a major impact on quality of life and high costs for individuals, families and society</a:t>
            </a:r>
            <a:r>
              <a:rPr lang="en-MY" sz="2400" b="0" i="0" u="none" strike="noStrike" cap="none">
                <a:solidFill>
                  <a:srgbClr val="2A5010"/>
                </a:solidFill>
                <a:latin typeface="Times"/>
                <a:ea typeface="Times"/>
                <a:cs typeface="Times"/>
                <a:sym typeface="Times"/>
              </a:rPr>
              <a:t>.  </a:t>
            </a:r>
            <a:endParaRPr sz="1400" b="0" i="0" u="none" strike="noStrike" cap="none">
              <a:solidFill>
                <a:srgbClr val="2A501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47"/>
          <p:cNvSpPr/>
          <p:nvPr/>
        </p:nvSpPr>
        <p:spPr>
          <a:xfrm>
            <a:off x="1452562" y="160047"/>
            <a:ext cx="9144000" cy="569066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MY" sz="2800" b="1" i="0" u="sng" strike="noStrike" cap="none">
                <a:solidFill>
                  <a:srgbClr val="C00000"/>
                </a:solidFill>
                <a:latin typeface="Times New Roman"/>
                <a:ea typeface="Times New Roman"/>
                <a:cs typeface="Times New Roman"/>
                <a:sym typeface="Times New Roman"/>
              </a:rPr>
              <a:t>A) Visual Examination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800" b="1" i="0" u="none" strike="noStrike" cap="none">
              <a:solidFill>
                <a:schemeClr val="lt1"/>
              </a:solidFill>
              <a:latin typeface="Times New Roman"/>
              <a:ea typeface="Times New Roman"/>
              <a:cs typeface="Times New Roman"/>
              <a:sym typeface="Times New Roman"/>
            </a:endParaRPr>
          </a:p>
          <a:p>
            <a:pPr marL="285750" marR="0" lvl="0" indent="-285750" algn="just" rtl="0">
              <a:lnSpc>
                <a:spcPct val="107000"/>
              </a:lnSpc>
              <a:spcBef>
                <a:spcPts val="0"/>
              </a:spcBef>
              <a:spcAft>
                <a:spcPts val="0"/>
              </a:spcAft>
              <a:buClr>
                <a:srgbClr val="000000"/>
              </a:buClr>
              <a:buSzPts val="2800"/>
              <a:buFont typeface="Noto Sans Symbols"/>
              <a:buChar char="✔"/>
            </a:pPr>
            <a:r>
              <a:rPr lang="en-MY" sz="2800" b="1" i="1" u="none" strike="noStrike" cap="none">
                <a:solidFill>
                  <a:srgbClr val="000000"/>
                </a:solidFill>
                <a:latin typeface="Times New Roman"/>
                <a:ea typeface="Times New Roman"/>
                <a:cs typeface="Times New Roman"/>
                <a:sym typeface="Times New Roman"/>
              </a:rPr>
              <a:t>Visual examination is the standard method used for caries diagnosis. </a:t>
            </a:r>
            <a:endParaRPr sz="1400" b="0" i="0" u="none" strike="noStrike" cap="none">
              <a:solidFill>
                <a:srgbClr val="000000"/>
              </a:solidFill>
              <a:latin typeface="Arial"/>
              <a:ea typeface="Arial"/>
              <a:cs typeface="Arial"/>
              <a:sym typeface="Arial"/>
            </a:endParaRPr>
          </a:p>
          <a:p>
            <a:pPr marL="285750" marR="0" lvl="0" indent="-107950" algn="just" rtl="0">
              <a:lnSpc>
                <a:spcPct val="107000"/>
              </a:lnSpc>
              <a:spcBef>
                <a:spcPts val="800"/>
              </a:spcBef>
              <a:spcAft>
                <a:spcPts val="0"/>
              </a:spcAft>
              <a:buNone/>
            </a:pPr>
            <a:endParaRPr sz="2800" b="1" i="1" u="none" strike="noStrike" cap="none">
              <a:solidFill>
                <a:srgbClr val="000000"/>
              </a:solidFill>
              <a:latin typeface="Times New Roman"/>
              <a:ea typeface="Times New Roman"/>
              <a:cs typeface="Times New Roman"/>
              <a:sym typeface="Times New Roman"/>
            </a:endParaRPr>
          </a:p>
          <a:p>
            <a:pPr marL="285750" marR="0" lvl="0" indent="-285750" algn="just" rtl="0">
              <a:lnSpc>
                <a:spcPct val="107000"/>
              </a:lnSpc>
              <a:spcBef>
                <a:spcPts val="800"/>
              </a:spcBef>
              <a:spcAft>
                <a:spcPts val="0"/>
              </a:spcAft>
              <a:buClr>
                <a:srgbClr val="000000"/>
              </a:buClr>
              <a:buSzPts val="2800"/>
              <a:buFont typeface="Noto Sans Symbols"/>
              <a:buChar char="✔"/>
            </a:pPr>
            <a:r>
              <a:rPr lang="en-MY" sz="2800" b="1" i="1" u="none" strike="noStrike" cap="none">
                <a:solidFill>
                  <a:srgbClr val="000000"/>
                </a:solidFill>
                <a:latin typeface="Times New Roman"/>
                <a:ea typeface="Times New Roman"/>
                <a:cs typeface="Times New Roman"/>
                <a:sym typeface="Times New Roman"/>
              </a:rPr>
              <a:t>In this method, a dental examination is done under a light source on clean and dry teeth.</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800"/>
              </a:spcBef>
              <a:spcAft>
                <a:spcPts val="0"/>
              </a:spcAft>
              <a:buNone/>
            </a:pPr>
            <a:endParaRPr sz="2800" b="1" i="1"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2800"/>
              <a:buFont typeface="Noto Sans Symbols"/>
              <a:buChar char="✔"/>
            </a:pPr>
            <a:r>
              <a:rPr lang="en-MY" sz="2800" b="1" i="1" u="none" strike="noStrike" cap="none">
                <a:solidFill>
                  <a:srgbClr val="000000"/>
                </a:solidFill>
                <a:latin typeface="Times New Roman"/>
                <a:ea typeface="Times New Roman"/>
                <a:cs typeface="Times New Roman"/>
                <a:sym typeface="Times New Roman"/>
              </a:rPr>
              <a:t>Other diagnostic tools present are SoproLife, DIAGNOdent, DIAGNOdent Pen and Caries Scan Pro</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18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8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r>
              <a:rPr lang="en-MY" sz="1800" b="1" i="1" u="none" strike="noStrike" cap="none">
                <a:solidFill>
                  <a:srgbClr val="0070C0"/>
                </a:solidFill>
                <a:latin typeface="Times New Roman"/>
                <a:ea typeface="Times New Roman"/>
                <a:cs typeface="Times New Roman"/>
                <a:sym typeface="Times New Roman"/>
              </a:rPr>
              <a: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48"/>
          <p:cNvSpPr/>
          <p:nvPr/>
        </p:nvSpPr>
        <p:spPr>
          <a:xfrm>
            <a:off x="1452562" y="160048"/>
            <a:ext cx="9144000" cy="120032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8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8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r>
              <a:rPr lang="en-MY" sz="1800" b="1" i="1" u="none" strike="noStrike" cap="none">
                <a:solidFill>
                  <a:srgbClr val="0070C0"/>
                </a:solidFill>
                <a:latin typeface="Times New Roman"/>
                <a:ea typeface="Times New Roman"/>
                <a:cs typeface="Times New Roman"/>
                <a:sym typeface="Times New Roman"/>
              </a:rPr>
              <a:t>                                                                                                 </a:t>
            </a:r>
            <a:endParaRPr sz="1400" b="0" i="0" u="none" strike="noStrike" cap="none">
              <a:solidFill>
                <a:srgbClr val="000000"/>
              </a:solidFill>
              <a:latin typeface="Arial"/>
              <a:ea typeface="Arial"/>
              <a:cs typeface="Arial"/>
              <a:sym typeface="Arial"/>
            </a:endParaRPr>
          </a:p>
        </p:txBody>
      </p:sp>
      <p:sp>
        <p:nvSpPr>
          <p:cNvPr id="499" name="Google Shape;499;p48"/>
          <p:cNvSpPr/>
          <p:nvPr/>
        </p:nvSpPr>
        <p:spPr>
          <a:xfrm>
            <a:off x="1739680" y="142323"/>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500" name="Google Shape;500;p48"/>
          <p:cNvSpPr txBox="1"/>
          <p:nvPr/>
        </p:nvSpPr>
        <p:spPr>
          <a:xfrm>
            <a:off x="1919536" y="332656"/>
            <a:ext cx="7632848"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4000" b="0" i="0" u="none" strike="noStrike" cap="none">
                <a:solidFill>
                  <a:srgbClr val="002060"/>
                </a:solidFill>
                <a:latin typeface="Stardos Stencil"/>
                <a:ea typeface="Stardos Stencil"/>
                <a:cs typeface="Stardos Stencil"/>
                <a:sym typeface="Stardos Stencil"/>
              </a:rPr>
              <a:t>EXAMINATION AND DIAGNOSIS</a:t>
            </a:r>
            <a:endParaRPr sz="1400" b="0" i="0" u="none" strike="noStrike" cap="none">
              <a:solidFill>
                <a:srgbClr val="000000"/>
              </a:solidFill>
              <a:latin typeface="Arial"/>
              <a:ea typeface="Arial"/>
              <a:cs typeface="Arial"/>
              <a:sym typeface="Arial"/>
            </a:endParaRPr>
          </a:p>
        </p:txBody>
      </p:sp>
      <p:pic>
        <p:nvPicPr>
          <p:cNvPr id="501" name="Google Shape;501;p48"/>
          <p:cNvPicPr preferRelativeResize="0"/>
          <p:nvPr/>
        </p:nvPicPr>
        <p:blipFill rotWithShape="1">
          <a:blip r:embed="rId3">
            <a:alphaModFix/>
          </a:blip>
          <a:srcRect/>
          <a:stretch/>
        </p:blipFill>
        <p:spPr>
          <a:xfrm>
            <a:off x="1737705" y="2933631"/>
            <a:ext cx="8716591" cy="990738"/>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49"/>
          <p:cNvSpPr/>
          <p:nvPr/>
        </p:nvSpPr>
        <p:spPr>
          <a:xfrm>
            <a:off x="666480" y="319155"/>
            <a:ext cx="9144000" cy="58521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MY" sz="2400" b="1" i="0" u="sng" strike="noStrike" cap="none">
                <a:solidFill>
                  <a:srgbClr val="C00000"/>
                </a:solidFill>
                <a:latin typeface="Times New Roman"/>
                <a:ea typeface="Times New Roman"/>
                <a:cs typeface="Times New Roman"/>
                <a:sym typeface="Times New Roman"/>
              </a:rPr>
              <a:t>B) Radiographic Examination</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a:p>
            <a:pPr marL="285750" marR="0" lvl="0" indent="-285750" algn="just" rtl="0">
              <a:lnSpc>
                <a:spcPct val="107000"/>
              </a:lnSpc>
              <a:spcBef>
                <a:spcPts val="0"/>
              </a:spcBef>
              <a:spcAft>
                <a:spcPts val="0"/>
              </a:spcAft>
              <a:buClr>
                <a:srgbClr val="C00000"/>
              </a:buClr>
              <a:buSzPts val="2800"/>
              <a:buFont typeface="Noto Sans Symbols"/>
              <a:buChar char="✔"/>
            </a:pPr>
            <a:r>
              <a:rPr lang="en-MY" sz="2800" b="1" i="1" u="none" strike="noStrike" cap="none">
                <a:solidFill>
                  <a:srgbClr val="C00000"/>
                </a:solidFill>
                <a:latin typeface="Times New Roman"/>
                <a:ea typeface="Times New Roman"/>
                <a:cs typeface="Times New Roman"/>
                <a:sym typeface="Times New Roman"/>
              </a:rPr>
              <a:t>Radiography is commonly used and generally accepted as an adjunct in caries diagnosis. </a:t>
            </a:r>
            <a:endParaRPr sz="1400" b="0" i="0" u="none" strike="noStrike" cap="none">
              <a:solidFill>
                <a:srgbClr val="000000"/>
              </a:solidFill>
              <a:latin typeface="Arial"/>
              <a:ea typeface="Arial"/>
              <a:cs typeface="Arial"/>
              <a:sym typeface="Arial"/>
            </a:endParaRPr>
          </a:p>
          <a:p>
            <a:pPr marL="285750" marR="0" lvl="0" indent="-285750" algn="just" rtl="0">
              <a:lnSpc>
                <a:spcPct val="107000"/>
              </a:lnSpc>
              <a:spcBef>
                <a:spcPts val="800"/>
              </a:spcBef>
              <a:spcAft>
                <a:spcPts val="0"/>
              </a:spcAft>
              <a:buClr>
                <a:srgbClr val="8F5200"/>
              </a:buClr>
              <a:buSzPts val="2800"/>
              <a:buFont typeface="Noto Sans Symbols"/>
              <a:buChar char="✔"/>
            </a:pPr>
            <a:r>
              <a:rPr lang="en-MY" sz="2800" b="1" i="1" u="none" strike="noStrike" cap="none">
                <a:solidFill>
                  <a:schemeClr val="accent5"/>
                </a:solidFill>
                <a:latin typeface="Times New Roman"/>
                <a:ea typeface="Times New Roman"/>
                <a:cs typeface="Times New Roman"/>
                <a:sym typeface="Times New Roman"/>
              </a:rPr>
              <a:t>Bitewing radiography</a:t>
            </a:r>
            <a:r>
              <a:rPr lang="en-MY" sz="2800" b="1" i="1" u="none" strike="noStrike" cap="none">
                <a:solidFill>
                  <a:srgbClr val="2A5010"/>
                </a:solidFill>
                <a:latin typeface="Times New Roman"/>
                <a:ea typeface="Times New Roman"/>
                <a:cs typeface="Times New Roman"/>
                <a:sym typeface="Times New Roman"/>
              </a:rPr>
              <a:t> provides an additional diagnostic yield, in particular for </a:t>
            </a:r>
            <a:r>
              <a:rPr lang="en-MY" sz="2800" b="1" i="1" u="none" strike="noStrike" cap="none">
                <a:solidFill>
                  <a:schemeClr val="accent5"/>
                </a:solidFill>
                <a:latin typeface="Times New Roman"/>
                <a:ea typeface="Times New Roman"/>
                <a:cs typeface="Times New Roman"/>
                <a:sym typeface="Times New Roman"/>
              </a:rPr>
              <a:t>proximal dentinal caries</a:t>
            </a:r>
            <a:r>
              <a:rPr lang="en-MY" sz="2800" b="1" i="1" u="none" strike="noStrike" cap="none">
                <a:solidFill>
                  <a:srgbClr val="2A5010"/>
                </a:solidFill>
                <a:latin typeface="Times New Roman"/>
                <a:ea typeface="Times New Roman"/>
                <a:cs typeface="Times New Roman"/>
                <a:sym typeface="Times New Roman"/>
              </a:rPr>
              <a:t> detection or if proximal surfaces </a:t>
            </a:r>
            <a:r>
              <a:rPr lang="en-MY" sz="2800" b="1" i="1" u="none" strike="noStrike" cap="none">
                <a:solidFill>
                  <a:schemeClr val="accent5"/>
                </a:solidFill>
                <a:latin typeface="Times New Roman"/>
                <a:ea typeface="Times New Roman"/>
                <a:cs typeface="Times New Roman"/>
                <a:sym typeface="Times New Roman"/>
              </a:rPr>
              <a:t>cannot be visualised or probed.</a:t>
            </a:r>
            <a:endParaRPr sz="1400" b="0" i="0" u="none" strike="noStrike" cap="none">
              <a:solidFill>
                <a:schemeClr val="accent5"/>
              </a:solidFill>
              <a:latin typeface="Arial"/>
              <a:ea typeface="Arial"/>
              <a:cs typeface="Arial"/>
              <a:sym typeface="Arial"/>
            </a:endParaRPr>
          </a:p>
          <a:p>
            <a:pPr marL="285750" marR="0" lvl="0" indent="-285750" algn="just" rtl="0">
              <a:lnSpc>
                <a:spcPct val="107000"/>
              </a:lnSpc>
              <a:spcBef>
                <a:spcPts val="800"/>
              </a:spcBef>
              <a:spcAft>
                <a:spcPts val="0"/>
              </a:spcAft>
              <a:buClr>
                <a:srgbClr val="8F5200"/>
              </a:buClr>
              <a:buSzPts val="2800"/>
              <a:buFont typeface="Noto Sans Symbols"/>
              <a:buChar char="✔"/>
            </a:pPr>
            <a:r>
              <a:rPr lang="en-MY" sz="2800" b="1" i="1" u="none" strike="noStrike" cap="none">
                <a:solidFill>
                  <a:srgbClr val="2A5010"/>
                </a:solidFill>
                <a:latin typeface="Times New Roman"/>
                <a:ea typeface="Times New Roman"/>
                <a:cs typeface="Times New Roman"/>
                <a:sym typeface="Times New Roman"/>
              </a:rPr>
              <a:t>Patients without evidence of disease and with open proximal contacts may not require a radiographic examination at this time.</a:t>
            </a:r>
            <a:endParaRPr sz="1400" b="0" i="0" u="none" strike="noStrike" cap="none">
              <a:solidFill>
                <a:srgbClr val="2A5010"/>
              </a:solidFill>
              <a:latin typeface="Arial"/>
              <a:ea typeface="Arial"/>
              <a:cs typeface="Arial"/>
              <a:sym typeface="Arial"/>
            </a:endParaRPr>
          </a:p>
          <a:p>
            <a:pPr marL="0" marR="0" lvl="0" indent="0" algn="just" rtl="0">
              <a:lnSpc>
                <a:spcPct val="107000"/>
              </a:lnSpc>
              <a:spcBef>
                <a:spcPts val="800"/>
              </a:spcBef>
              <a:spcAft>
                <a:spcPts val="0"/>
              </a:spcAft>
              <a:buNone/>
            </a:pPr>
            <a:r>
              <a:rPr lang="en-MY" sz="2800" b="1" i="1" u="none" strike="noStrike" cap="none">
                <a:solidFill>
                  <a:srgbClr val="8F5200"/>
                </a:solidFill>
                <a:latin typeface="Times New Roman"/>
                <a:ea typeface="Times New Roman"/>
                <a:cs typeface="Times New Roman"/>
                <a:sym typeface="Times New Roman"/>
              </a:rPr>
              <a:t>	</a:t>
            </a:r>
            <a:endParaRPr sz="28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800"/>
              </a:spcBef>
              <a:spcAft>
                <a:spcPts val="0"/>
              </a:spcAft>
              <a:buNone/>
            </a:pPr>
            <a:endParaRPr sz="18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r>
              <a:rPr lang="en-MY" sz="1800" b="1" i="1" u="none" strike="noStrike" cap="none">
                <a:solidFill>
                  <a:srgbClr val="0070C0"/>
                </a:solidFill>
                <a:latin typeface="Times New Roman"/>
                <a:ea typeface="Times New Roman"/>
                <a:cs typeface="Times New Roman"/>
                <a:sym typeface="Times New Roman"/>
              </a:rPr>
              <a: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50"/>
          <p:cNvSpPr/>
          <p:nvPr/>
        </p:nvSpPr>
        <p:spPr>
          <a:xfrm>
            <a:off x="713305" y="155329"/>
            <a:ext cx="9144000" cy="6840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MY" sz="2400" b="1" i="0" u="sng" strike="noStrike" cap="none">
                <a:solidFill>
                  <a:srgbClr val="C00000"/>
                </a:solidFill>
                <a:latin typeface="Times New Roman"/>
                <a:ea typeface="Times New Roman"/>
                <a:cs typeface="Times New Roman"/>
                <a:sym typeface="Times New Roman"/>
              </a:rPr>
              <a:t>B)Radiographic Examination</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a:p>
            <a:pPr marL="0" marR="0" lvl="0" indent="0" algn="just" rtl="0">
              <a:lnSpc>
                <a:spcPct val="107000"/>
              </a:lnSpc>
              <a:spcBef>
                <a:spcPts val="0"/>
              </a:spcBef>
              <a:spcAft>
                <a:spcPts val="0"/>
              </a:spcAft>
              <a:buNone/>
            </a:pPr>
            <a:r>
              <a:rPr lang="en-MY" sz="1800" b="1" i="1" u="none" strike="noStrike" cap="none">
                <a:solidFill>
                  <a:srgbClr val="2A5010"/>
                </a:solidFill>
                <a:latin typeface="Times New Roman"/>
                <a:ea typeface="Times New Roman"/>
                <a:cs typeface="Times New Roman"/>
                <a:sym typeface="Times New Roman"/>
              </a:rPr>
              <a:t>	</a:t>
            </a:r>
            <a:r>
              <a:rPr lang="en-MY" sz="2400" b="1" i="0" u="none" strike="noStrike" cap="none">
                <a:solidFill>
                  <a:srgbClr val="2A5010"/>
                </a:solidFill>
                <a:latin typeface="Times New Roman"/>
                <a:ea typeface="Times New Roman"/>
                <a:cs typeface="Times New Roman"/>
                <a:sym typeface="Times New Roman"/>
              </a:rPr>
              <a:t>In a large in-vivo cross-sectional study assessing accuracy of three diagnostic tools </a:t>
            </a:r>
            <a:r>
              <a:rPr lang="en-MY" sz="2400" b="1" i="0" u="none" strike="noStrike" cap="none">
                <a:solidFill>
                  <a:schemeClr val="accent5"/>
                </a:solidFill>
                <a:latin typeface="Times New Roman"/>
                <a:ea typeface="Times New Roman"/>
                <a:cs typeface="Times New Roman"/>
                <a:sym typeface="Times New Roman"/>
              </a:rPr>
              <a:t>(visual examination, bitewing radiographic examination and laser fluorescence pen)</a:t>
            </a:r>
            <a:r>
              <a:rPr lang="en-MY" sz="2400" b="1" i="0" u="none" strike="noStrike" cap="none">
                <a:solidFill>
                  <a:srgbClr val="2A5010"/>
                </a:solidFill>
                <a:latin typeface="Times New Roman"/>
                <a:ea typeface="Times New Roman"/>
                <a:cs typeface="Times New Roman"/>
                <a:sym typeface="Times New Roman"/>
              </a:rPr>
              <a:t> for </a:t>
            </a:r>
            <a:r>
              <a:rPr lang="en-MY" sz="2400" b="1" i="0" u="none" strike="noStrike" cap="none">
                <a:solidFill>
                  <a:schemeClr val="accent5"/>
                </a:solidFill>
                <a:latin typeface="Times New Roman"/>
                <a:ea typeface="Times New Roman"/>
                <a:cs typeface="Times New Roman"/>
                <a:sym typeface="Times New Roman"/>
              </a:rPr>
              <a:t>proximal caries</a:t>
            </a:r>
            <a:r>
              <a:rPr lang="en-MY" sz="2400" b="1" i="0" u="none" strike="noStrike" cap="none">
                <a:solidFill>
                  <a:srgbClr val="2A5010"/>
                </a:solidFill>
                <a:latin typeface="Times New Roman"/>
                <a:ea typeface="Times New Roman"/>
                <a:cs typeface="Times New Roman"/>
                <a:sym typeface="Times New Roman"/>
              </a:rPr>
              <a:t> detection in primary molar teeth showed demineralisation in 	the:</a:t>
            </a:r>
            <a:r>
              <a:rPr lang="en-MY" sz="2400" b="1" i="0" u="none" strike="noStrike" cap="none" baseline="30000">
                <a:solidFill>
                  <a:srgbClr val="2A5010"/>
                </a:solidFill>
                <a:latin typeface="Times New Roman"/>
                <a:ea typeface="Times New Roman"/>
                <a:cs typeface="Times New Roman"/>
                <a:sym typeface="Times New Roman"/>
              </a:rPr>
              <a:t>(Subka et al., 2019) level III</a:t>
            </a:r>
            <a:endParaRPr sz="2400" b="1" i="0" u="none" strike="noStrike" cap="none">
              <a:solidFill>
                <a:srgbClr val="2A5010"/>
              </a:solidFill>
              <a:latin typeface="Times New Roman"/>
              <a:ea typeface="Times New Roman"/>
              <a:cs typeface="Times New Roman"/>
              <a:sym typeface="Times New Roman"/>
            </a:endParaRPr>
          </a:p>
          <a:p>
            <a:pPr marL="800100" marR="0" lvl="1" indent="-342900" algn="just" rtl="0">
              <a:lnSpc>
                <a:spcPct val="107000"/>
              </a:lnSpc>
              <a:spcBef>
                <a:spcPts val="800"/>
              </a:spcBef>
              <a:spcAft>
                <a:spcPts val="0"/>
              </a:spcAft>
              <a:buClr>
                <a:srgbClr val="8F5200"/>
              </a:buClr>
              <a:buSzPts val="2400"/>
              <a:buFont typeface="Arial"/>
              <a:buChar char="●"/>
            </a:pPr>
            <a:r>
              <a:rPr lang="en-MY" sz="2400" b="1" i="0" u="none" strike="noStrike" cap="none">
                <a:solidFill>
                  <a:schemeClr val="accent5"/>
                </a:solidFill>
                <a:latin typeface="Times New Roman"/>
                <a:ea typeface="Times New Roman"/>
                <a:cs typeface="Times New Roman"/>
                <a:sym typeface="Times New Roman"/>
              </a:rPr>
              <a:t>outer half of enamel level, visual examination with temporary tooth separation (TTS)</a:t>
            </a:r>
            <a:r>
              <a:rPr lang="en-MY" sz="2400" b="1" i="0" u="none" strike="noStrike" cap="none">
                <a:solidFill>
                  <a:srgbClr val="2A5010"/>
                </a:solidFill>
                <a:latin typeface="Times New Roman"/>
                <a:ea typeface="Times New Roman"/>
                <a:cs typeface="Times New Roman"/>
                <a:sym typeface="Times New Roman"/>
              </a:rPr>
              <a:t> had the highest area under the receiver operating characteristic curve (ROC) (ROC=0.83, 95% CI 0.77 to 0.88)</a:t>
            </a:r>
            <a:endParaRPr sz="1400" b="0" i="0" u="none" strike="noStrike" cap="none">
              <a:solidFill>
                <a:srgbClr val="2A5010"/>
              </a:solidFill>
              <a:latin typeface="Arial"/>
              <a:ea typeface="Arial"/>
              <a:cs typeface="Arial"/>
              <a:sym typeface="Arial"/>
            </a:endParaRPr>
          </a:p>
          <a:p>
            <a:pPr marL="800100" marR="0" lvl="1" indent="-342900" algn="just" rtl="0">
              <a:lnSpc>
                <a:spcPct val="107000"/>
              </a:lnSpc>
              <a:spcBef>
                <a:spcPts val="800"/>
              </a:spcBef>
              <a:spcAft>
                <a:spcPts val="0"/>
              </a:spcAft>
              <a:buClr>
                <a:srgbClr val="8F5200"/>
              </a:buClr>
              <a:buSzPts val="2400"/>
              <a:buFont typeface="Arial"/>
              <a:buChar char="●"/>
            </a:pPr>
            <a:r>
              <a:rPr lang="en-MY" sz="2400" b="1" i="0" u="none" strike="noStrike" cap="none">
                <a:solidFill>
                  <a:schemeClr val="accent5"/>
                </a:solidFill>
                <a:latin typeface="Times New Roman"/>
                <a:ea typeface="Times New Roman"/>
                <a:cs typeface="Times New Roman"/>
                <a:sym typeface="Times New Roman"/>
              </a:rPr>
              <a:t>outer one third of dentine level, bitewing radiographic examination without TTS </a:t>
            </a:r>
            <a:r>
              <a:rPr lang="en-MY" sz="2400" b="1" i="0" u="none" strike="noStrike" cap="none">
                <a:solidFill>
                  <a:srgbClr val="2A5010"/>
                </a:solidFill>
                <a:latin typeface="Times New Roman"/>
                <a:ea typeface="Times New Roman"/>
                <a:cs typeface="Times New Roman"/>
                <a:sym typeface="Times New Roman"/>
              </a:rPr>
              <a:t>had the highest ROC (ROC=0.89, 95% CI 0.87 to 0.92)</a:t>
            </a:r>
            <a:endParaRPr sz="1400" b="0" i="0" u="none" strike="noStrike" cap="none">
              <a:solidFill>
                <a:srgbClr val="2A5010"/>
              </a:solidFill>
              <a:latin typeface="Arial"/>
              <a:ea typeface="Arial"/>
              <a:cs typeface="Arial"/>
              <a:sym typeface="Arial"/>
            </a:endParaRPr>
          </a:p>
          <a:p>
            <a:pPr marL="285750" marR="0" lvl="0" indent="-133350" algn="just" rtl="0">
              <a:lnSpc>
                <a:spcPct val="107000"/>
              </a:lnSpc>
              <a:spcBef>
                <a:spcPts val="800"/>
              </a:spcBef>
              <a:spcAft>
                <a:spcPts val="0"/>
              </a:spcAft>
              <a:buNone/>
            </a:pPr>
            <a:endParaRPr sz="24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800"/>
              </a:spcBef>
              <a:spcAft>
                <a:spcPts val="0"/>
              </a:spcAft>
              <a:buNone/>
            </a:pPr>
            <a:endParaRPr sz="18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r>
              <a:rPr lang="en-MY" sz="1800" b="1" i="1" u="none" strike="noStrike" cap="none">
                <a:solidFill>
                  <a:srgbClr val="0070C0"/>
                </a:solidFill>
                <a:latin typeface="Times New Roman"/>
                <a:ea typeface="Times New Roman"/>
                <a:cs typeface="Times New Roman"/>
                <a:sym typeface="Times New Roman"/>
              </a:rPr>
              <a: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51"/>
          <p:cNvSpPr/>
          <p:nvPr/>
        </p:nvSpPr>
        <p:spPr>
          <a:xfrm>
            <a:off x="1878360" y="816639"/>
            <a:ext cx="8435280" cy="792088"/>
          </a:xfrm>
          <a:prstGeom prst="rect">
            <a:avLst/>
          </a:prstGeom>
          <a:solidFill>
            <a:schemeClr val="accent1"/>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MY" sz="4000" b="0" i="0" u="none" strike="noStrike" cap="none">
                <a:solidFill>
                  <a:srgbClr val="002060"/>
                </a:solidFill>
                <a:latin typeface="Stardos Stencil"/>
                <a:ea typeface="Stardos Stencil"/>
                <a:cs typeface="Stardos Stencil"/>
                <a:sym typeface="Stardos Stencil"/>
              </a:rPr>
              <a:t>RADIOGRAPH</a:t>
            </a:r>
            <a:endParaRPr sz="1400" b="0" i="0" u="none" strike="noStrike" cap="none">
              <a:solidFill>
                <a:srgbClr val="000000"/>
              </a:solidFill>
              <a:latin typeface="Arial"/>
              <a:ea typeface="Arial"/>
              <a:cs typeface="Arial"/>
              <a:sym typeface="Arial"/>
            </a:endParaRPr>
          </a:p>
        </p:txBody>
      </p:sp>
      <p:pic>
        <p:nvPicPr>
          <p:cNvPr id="517" name="Google Shape;517;p51"/>
          <p:cNvPicPr preferRelativeResize="0"/>
          <p:nvPr/>
        </p:nvPicPr>
        <p:blipFill rotWithShape="1">
          <a:blip r:embed="rId3">
            <a:alphaModFix/>
          </a:blip>
          <a:srcRect/>
          <a:stretch/>
        </p:blipFill>
        <p:spPr>
          <a:xfrm>
            <a:off x="1680547" y="2928868"/>
            <a:ext cx="8830907" cy="100026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52"/>
          <p:cNvSpPr/>
          <p:nvPr/>
        </p:nvSpPr>
        <p:spPr>
          <a:xfrm>
            <a:off x="1415480" y="136526"/>
            <a:ext cx="9144000" cy="6941965"/>
          </a:xfrm>
          <a:prstGeom prst="rect">
            <a:avLst/>
          </a:prstGeom>
          <a:no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MY" sz="2800" b="1" i="0" u="sng" strike="noStrike" cap="none">
                <a:solidFill>
                  <a:srgbClr val="CC0000"/>
                </a:solidFill>
                <a:latin typeface="Arial"/>
                <a:ea typeface="Arial"/>
                <a:cs typeface="Arial"/>
                <a:sym typeface="Arial"/>
              </a:rPr>
              <a:t>C) International Caries Detection and Assessment System</a:t>
            </a:r>
            <a:endParaRPr sz="1800" b="0" i="0" u="none" strike="noStrike" cap="none">
              <a:solidFill>
                <a:schemeClr val="lt1"/>
              </a:solidFill>
              <a:latin typeface="Times New Roman"/>
              <a:ea typeface="Times New Roman"/>
              <a:cs typeface="Times New Roman"/>
              <a:sym typeface="Times New Roman"/>
            </a:endParaRPr>
          </a:p>
          <a:p>
            <a:pPr marL="285750" marR="0" lvl="0" indent="-285750" algn="just" rtl="0">
              <a:lnSpc>
                <a:spcPct val="107000"/>
              </a:lnSpc>
              <a:spcBef>
                <a:spcPts val="800"/>
              </a:spcBef>
              <a:spcAft>
                <a:spcPts val="0"/>
              </a:spcAft>
              <a:buClr>
                <a:srgbClr val="000000"/>
              </a:buClr>
              <a:buSzPts val="3200"/>
              <a:buFont typeface="Noto Sans Symbols"/>
              <a:buChar char="✔"/>
            </a:pPr>
            <a:r>
              <a:rPr lang="en-MY" sz="3200" b="1" i="1" u="none" strike="noStrike" cap="none">
                <a:solidFill>
                  <a:srgbClr val="000000"/>
                </a:solidFill>
                <a:latin typeface="Times New Roman"/>
                <a:ea typeface="Times New Roman"/>
                <a:cs typeface="Times New Roman"/>
                <a:sym typeface="Times New Roman"/>
              </a:rPr>
              <a:t>Visual inspection is carried out with visual scoring systems to aid in the caries diagnosis process. </a:t>
            </a:r>
            <a:endParaRPr sz="1400" b="0" i="0" u="none" strike="noStrike" cap="none">
              <a:solidFill>
                <a:srgbClr val="000000"/>
              </a:solidFill>
              <a:latin typeface="Arial"/>
              <a:ea typeface="Arial"/>
              <a:cs typeface="Arial"/>
              <a:sym typeface="Arial"/>
            </a:endParaRPr>
          </a:p>
          <a:p>
            <a:pPr marL="0" marR="0" lvl="0" indent="0" algn="just" rtl="0">
              <a:lnSpc>
                <a:spcPct val="107000"/>
              </a:lnSpc>
              <a:spcBef>
                <a:spcPts val="800"/>
              </a:spcBef>
              <a:spcAft>
                <a:spcPts val="0"/>
              </a:spcAft>
              <a:buNone/>
            </a:pPr>
            <a:endParaRPr sz="3200" b="1" i="1" u="none" strike="noStrike" cap="none">
              <a:solidFill>
                <a:srgbClr val="000000"/>
              </a:solidFill>
              <a:latin typeface="Times New Roman"/>
              <a:ea typeface="Times New Roman"/>
              <a:cs typeface="Times New Roman"/>
              <a:sym typeface="Times New Roman"/>
            </a:endParaRPr>
          </a:p>
          <a:p>
            <a:pPr marL="285750" marR="0" lvl="0" indent="-285750" algn="just" rtl="0">
              <a:lnSpc>
                <a:spcPct val="107000"/>
              </a:lnSpc>
              <a:spcBef>
                <a:spcPts val="800"/>
              </a:spcBef>
              <a:spcAft>
                <a:spcPts val="0"/>
              </a:spcAft>
              <a:buClr>
                <a:srgbClr val="000000"/>
              </a:buClr>
              <a:buSzPts val="3200"/>
              <a:buFont typeface="Noto Sans Symbols"/>
              <a:buChar char="✔"/>
            </a:pPr>
            <a:r>
              <a:rPr lang="en-MY" sz="3200" b="1" i="1" u="none" strike="noStrike" cap="none">
                <a:solidFill>
                  <a:srgbClr val="000000"/>
                </a:solidFill>
                <a:latin typeface="Times New Roman"/>
                <a:ea typeface="Times New Roman"/>
                <a:cs typeface="Times New Roman"/>
                <a:sym typeface="Times New Roman"/>
              </a:rPr>
              <a:t>Several visual scoring systems or criteria, such as International Caries Detection and Assessment System (ICDAS), Nyvad criteria, World Health Organization (WHO) or Ekstrand-Ricketts-Kidd (ERK) criteria have been adopted in different studies to aid in the caries diagnosis process. </a:t>
            </a:r>
            <a:endParaRPr sz="1400" b="0" i="0" u="none" strike="noStrike" cap="none">
              <a:solidFill>
                <a:srgbClr val="000000"/>
              </a:solidFill>
              <a:latin typeface="Arial"/>
              <a:ea typeface="Arial"/>
              <a:cs typeface="Arial"/>
              <a:sym typeface="Arial"/>
            </a:endParaRPr>
          </a:p>
          <a:p>
            <a:pPr marL="0" marR="0" lvl="0" indent="0" algn="just" rtl="0">
              <a:lnSpc>
                <a:spcPct val="107000"/>
              </a:lnSpc>
              <a:spcBef>
                <a:spcPts val="800"/>
              </a:spcBef>
              <a:spcAft>
                <a:spcPts val="0"/>
              </a:spcAft>
              <a:buNone/>
            </a:pPr>
            <a:endParaRPr sz="2400" b="1" i="1"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800"/>
              </a:spcBef>
              <a:spcAft>
                <a:spcPts val="0"/>
              </a:spcAft>
              <a:buNone/>
            </a:pPr>
            <a:r>
              <a:rPr lang="en-MY" sz="1800" b="1" i="1" u="none" strike="noStrike" cap="none">
                <a:solidFill>
                  <a:srgbClr val="0070C0"/>
                </a:solidFill>
                <a:latin typeface="Times New Roman"/>
                <a:ea typeface="Times New Roman"/>
                <a:cs typeface="Times New Roman"/>
                <a:sym typeface="Times New Roman"/>
              </a:rPr>
              <a: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53"/>
          <p:cNvSpPr txBox="1">
            <a:spLocks noGrp="1"/>
          </p:cNvSpPr>
          <p:nvPr>
            <p:ph type="title"/>
          </p:nvPr>
        </p:nvSpPr>
        <p:spPr>
          <a:xfrm>
            <a:off x="1775520" y="0"/>
            <a:ext cx="8229600" cy="1143000"/>
          </a:xfrm>
          <a:prstGeom prst="rect">
            <a:avLst/>
          </a:prstGeom>
          <a:noFill/>
          <a:ln>
            <a:noFill/>
          </a:ln>
        </p:spPr>
        <p:txBody>
          <a:bodyPr spcFirstLastPara="1" wrap="square" lIns="91425" tIns="45700" rIns="91425" bIns="45700" anchor="ctr" anchorCtr="0">
            <a:spAutoFit/>
          </a:bodyPr>
          <a:lstStyle/>
          <a:p>
            <a:pPr marL="0" lvl="0" indent="0" algn="ctr" rtl="0">
              <a:lnSpc>
                <a:spcPct val="107000"/>
              </a:lnSpc>
              <a:spcBef>
                <a:spcPts val="0"/>
              </a:spcBef>
              <a:spcAft>
                <a:spcPts val="0"/>
              </a:spcAft>
              <a:buClr>
                <a:srgbClr val="CC0000"/>
              </a:buClr>
              <a:buSzPts val="2800"/>
              <a:buFont typeface="Arial"/>
              <a:buNone/>
            </a:pPr>
            <a:r>
              <a:rPr lang="en-MY" sz="2800" b="1" u="sng">
                <a:solidFill>
                  <a:srgbClr val="CC0000"/>
                </a:solidFill>
                <a:latin typeface="Arial"/>
                <a:ea typeface="Arial"/>
                <a:cs typeface="Arial"/>
                <a:sym typeface="Arial"/>
              </a:rPr>
              <a:t>C) International Caries Detection and Assessment System </a:t>
            </a:r>
            <a:r>
              <a:rPr lang="en-MY" b="1" i="1">
                <a:solidFill>
                  <a:srgbClr val="0070C0"/>
                </a:solidFill>
                <a:latin typeface="Times New Roman"/>
                <a:ea typeface="Times New Roman"/>
                <a:cs typeface="Times New Roman"/>
                <a:sym typeface="Times New Roman"/>
              </a:rPr>
              <a:t>                                                                                                 </a:t>
            </a:r>
            <a:endParaRPr/>
          </a:p>
        </p:txBody>
      </p:sp>
      <p:sp>
        <p:nvSpPr>
          <p:cNvPr id="528" name="Google Shape;528;p53"/>
          <p:cNvSpPr txBox="1">
            <a:spLocks noGrp="1"/>
          </p:cNvSpPr>
          <p:nvPr>
            <p:ph type="body" idx="1"/>
          </p:nvPr>
        </p:nvSpPr>
        <p:spPr>
          <a:xfrm>
            <a:off x="1955540" y="1143000"/>
            <a:ext cx="8280920" cy="4832092"/>
          </a:xfrm>
          <a:prstGeom prst="rect">
            <a:avLst/>
          </a:prstGeom>
          <a:noFill/>
          <a:ln>
            <a:noFill/>
          </a:ln>
        </p:spPr>
        <p:txBody>
          <a:bodyPr spcFirstLastPara="1" wrap="square" lIns="91425" tIns="45700" rIns="91425" bIns="45700" anchor="ctr" anchorCtr="0">
            <a:spAutoFit/>
          </a:bodyPr>
          <a:lstStyle/>
          <a:p>
            <a:pPr marL="0" lvl="0" indent="0" algn="just" rtl="0">
              <a:spcBef>
                <a:spcPts val="0"/>
              </a:spcBef>
              <a:spcAft>
                <a:spcPts val="0"/>
              </a:spcAft>
              <a:buClr>
                <a:srgbClr val="000000"/>
              </a:buClr>
              <a:buSzPts val="2800"/>
              <a:buNone/>
            </a:pPr>
            <a:r>
              <a:rPr lang="en-MY" sz="2800" b="1" i="1">
                <a:solidFill>
                  <a:srgbClr val="000000"/>
                </a:solidFill>
              </a:rPr>
              <a:t>ICDAS is a robust and meticulous system that</a:t>
            </a:r>
            <a:endParaRPr/>
          </a:p>
          <a:p>
            <a:pPr marL="0" lvl="0" indent="0" algn="just" rtl="0">
              <a:spcBef>
                <a:spcPts val="0"/>
              </a:spcBef>
              <a:spcAft>
                <a:spcPts val="0"/>
              </a:spcAft>
              <a:buClr>
                <a:srgbClr val="000000"/>
              </a:buClr>
              <a:buSzPts val="2800"/>
              <a:buNone/>
            </a:pPr>
            <a:r>
              <a:rPr lang="en-MY" sz="2800" b="1" i="1">
                <a:solidFill>
                  <a:srgbClr val="000000"/>
                </a:solidFill>
              </a:rPr>
              <a:t> was developed in the year 2002 to 2004 to systematically</a:t>
            </a:r>
            <a:endParaRPr/>
          </a:p>
          <a:p>
            <a:pPr marL="0" lvl="0" indent="0" algn="just" rtl="0">
              <a:spcBef>
                <a:spcPts val="0"/>
              </a:spcBef>
              <a:spcAft>
                <a:spcPts val="0"/>
              </a:spcAft>
              <a:buClr>
                <a:srgbClr val="000000"/>
              </a:buClr>
              <a:buSzPts val="2800"/>
              <a:buNone/>
            </a:pPr>
            <a:r>
              <a:rPr lang="en-MY" sz="2800" b="1" i="1">
                <a:solidFill>
                  <a:srgbClr val="000000"/>
                </a:solidFill>
              </a:rPr>
              <a:t> detect or diagnose dental caries.</a:t>
            </a:r>
            <a:r>
              <a:rPr lang="en-MY" sz="2800" b="1" i="1" baseline="30000">
                <a:solidFill>
                  <a:srgbClr val="000000"/>
                </a:solidFill>
              </a:rPr>
              <a:t> (Pitts, 2004)</a:t>
            </a:r>
            <a:endParaRPr/>
          </a:p>
          <a:p>
            <a:pPr marL="0" lvl="0" indent="0" algn="just" rtl="0">
              <a:spcBef>
                <a:spcPts val="0"/>
              </a:spcBef>
              <a:spcAft>
                <a:spcPts val="0"/>
              </a:spcAft>
              <a:buClr>
                <a:srgbClr val="000000"/>
              </a:buClr>
              <a:buSzPts val="2800"/>
              <a:buNone/>
            </a:pPr>
            <a:r>
              <a:rPr lang="en-MY" sz="2800" b="1" i="1" baseline="30000">
                <a:solidFill>
                  <a:srgbClr val="000000"/>
                </a:solidFill>
              </a:rPr>
              <a:t> </a:t>
            </a:r>
            <a:r>
              <a:rPr lang="en-MY" sz="2800" b="1" i="1">
                <a:solidFill>
                  <a:srgbClr val="000000"/>
                </a:solidFill>
              </a:rPr>
              <a:t>ICDAS II was devised a  few years later with some revisions of the scoring system  in the earlier ICDAS.</a:t>
            </a:r>
            <a:r>
              <a:rPr lang="en-MY" sz="2800" b="1" i="1" baseline="30000">
                <a:solidFill>
                  <a:srgbClr val="000000"/>
                </a:solidFill>
              </a:rPr>
              <a:t>(Ismail et al., 2018)</a:t>
            </a:r>
            <a:r>
              <a:rPr lang="en-MY" sz="2800" b="1" i="1">
                <a:solidFill>
                  <a:srgbClr val="000000"/>
                </a:solidFill>
              </a:rPr>
              <a:t> </a:t>
            </a:r>
            <a:endParaRPr/>
          </a:p>
          <a:p>
            <a:pPr marL="0" lvl="0" indent="0" algn="just" rtl="0">
              <a:spcBef>
                <a:spcPts val="0"/>
              </a:spcBef>
              <a:spcAft>
                <a:spcPts val="0"/>
              </a:spcAft>
              <a:buClr>
                <a:srgbClr val="000000"/>
              </a:buClr>
              <a:buSzPts val="2800"/>
              <a:buNone/>
            </a:pPr>
            <a:r>
              <a:rPr lang="en-MY" sz="2800" b="1" i="1">
                <a:solidFill>
                  <a:srgbClr val="000000"/>
                </a:solidFill>
              </a:rPr>
              <a:t>It has been widely used and accepted  as the standard caries detection system. </a:t>
            </a:r>
            <a:endParaRPr/>
          </a:p>
          <a:p>
            <a:pPr marL="0" lvl="0" indent="0" algn="just" rtl="0">
              <a:spcBef>
                <a:spcPts val="0"/>
              </a:spcBef>
              <a:spcAft>
                <a:spcPts val="0"/>
              </a:spcAft>
              <a:buClr>
                <a:srgbClr val="000000"/>
              </a:buClr>
              <a:buSzPts val="2800"/>
              <a:buNone/>
            </a:pPr>
            <a:r>
              <a:rPr lang="en-MY" sz="2800" b="1" i="1">
                <a:solidFill>
                  <a:srgbClr val="000000"/>
                </a:solidFill>
              </a:rPr>
              <a:t>In the local setting, Modified MOH ICDAS is used.</a:t>
            </a:r>
            <a:r>
              <a:rPr lang="en-MY" sz="2800" b="1" i="1" baseline="30000">
                <a:solidFill>
                  <a:srgbClr val="000000"/>
                </a:solidFill>
              </a:rPr>
              <a:t>(MOH, 2020a)</a:t>
            </a:r>
            <a:endParaRPr sz="2800" b="1" i="1">
              <a:solidFill>
                <a:srgbClr val="00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54"/>
          <p:cNvSpPr txBox="1">
            <a:spLocks noGrp="1"/>
          </p:cNvSpPr>
          <p:nvPr>
            <p:ph type="title"/>
          </p:nvPr>
        </p:nvSpPr>
        <p:spPr>
          <a:xfrm>
            <a:off x="1775520" y="228957"/>
            <a:ext cx="8229600" cy="685084"/>
          </a:xfrm>
          <a:prstGeom prst="rect">
            <a:avLst/>
          </a:prstGeom>
          <a:noFill/>
          <a:ln>
            <a:noFill/>
          </a:ln>
        </p:spPr>
        <p:txBody>
          <a:bodyPr spcFirstLastPara="1" wrap="square" lIns="91425" tIns="45700" rIns="91425" bIns="45700" anchor="ctr" anchorCtr="0">
            <a:spAutoFit/>
          </a:bodyPr>
          <a:lstStyle/>
          <a:p>
            <a:pPr marL="0" lvl="0" indent="0" algn="ctr" rtl="0">
              <a:lnSpc>
                <a:spcPct val="107000"/>
              </a:lnSpc>
              <a:spcBef>
                <a:spcPts val="0"/>
              </a:spcBef>
              <a:spcAft>
                <a:spcPts val="0"/>
              </a:spcAft>
              <a:buClr>
                <a:srgbClr val="0070C0"/>
              </a:buClr>
              <a:buSzPts val="4400"/>
              <a:buFont typeface="Times New Roman"/>
              <a:buNone/>
            </a:pPr>
            <a:r>
              <a:rPr lang="en-MY" b="1" i="1">
                <a:solidFill>
                  <a:srgbClr val="0070C0"/>
                </a:solidFill>
                <a:latin typeface="Times New Roman"/>
                <a:ea typeface="Times New Roman"/>
                <a:cs typeface="Times New Roman"/>
                <a:sym typeface="Times New Roman"/>
              </a:rPr>
              <a:t>                                                                                                 </a:t>
            </a:r>
            <a:endParaRPr/>
          </a:p>
        </p:txBody>
      </p:sp>
      <p:pic>
        <p:nvPicPr>
          <p:cNvPr id="534" name="Google Shape;534;p54"/>
          <p:cNvPicPr preferRelativeResize="0"/>
          <p:nvPr/>
        </p:nvPicPr>
        <p:blipFill rotWithShape="1">
          <a:blip r:embed="rId3">
            <a:alphaModFix/>
          </a:blip>
          <a:srcRect/>
          <a:stretch/>
        </p:blipFill>
        <p:spPr>
          <a:xfrm>
            <a:off x="1775520" y="2966973"/>
            <a:ext cx="8773749" cy="924054"/>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grpSp>
        <p:nvGrpSpPr>
          <p:cNvPr id="539" name="Google Shape;539;p55"/>
          <p:cNvGrpSpPr/>
          <p:nvPr/>
        </p:nvGrpSpPr>
        <p:grpSpPr>
          <a:xfrm>
            <a:off x="2319105" y="112977"/>
            <a:ext cx="7138570" cy="3996000"/>
            <a:chOff x="-41468" y="0"/>
            <a:chExt cx="5647337" cy="5252349"/>
          </a:xfrm>
        </p:grpSpPr>
        <p:sp>
          <p:nvSpPr>
            <p:cNvPr id="540" name="Google Shape;540;p55"/>
            <p:cNvSpPr/>
            <p:nvPr/>
          </p:nvSpPr>
          <p:spPr>
            <a:xfrm>
              <a:off x="3900778" y="4341413"/>
              <a:ext cx="1705091" cy="910936"/>
            </a:xfrm>
            <a:prstGeom prst="ellipse">
              <a:avLst/>
            </a:prstGeom>
            <a:noFill/>
            <a:ln w="28575" cap="flat" cmpd="sng">
              <a:solidFill>
                <a:srgbClr val="0066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541" name="Google Shape;541;p55"/>
            <p:cNvSpPr/>
            <p:nvPr/>
          </p:nvSpPr>
          <p:spPr>
            <a:xfrm>
              <a:off x="357809" y="4352677"/>
              <a:ext cx="1603828" cy="799465"/>
            </a:xfrm>
            <a:prstGeom prst="rect">
              <a:avLst/>
            </a:prstGeom>
            <a:noFill/>
            <a:ln w="254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grpSp>
          <p:nvGrpSpPr>
            <p:cNvPr id="542" name="Google Shape;542;p55"/>
            <p:cNvGrpSpPr/>
            <p:nvPr/>
          </p:nvGrpSpPr>
          <p:grpSpPr>
            <a:xfrm>
              <a:off x="333789" y="0"/>
              <a:ext cx="4500043" cy="4324689"/>
              <a:chOff x="0" y="0"/>
              <a:chExt cx="4500043" cy="4324689"/>
            </a:xfrm>
          </p:grpSpPr>
          <p:sp>
            <p:nvSpPr>
              <p:cNvPr id="543" name="Google Shape;543;p55"/>
              <p:cNvSpPr/>
              <p:nvPr/>
            </p:nvSpPr>
            <p:spPr>
              <a:xfrm>
                <a:off x="1836751" y="0"/>
                <a:ext cx="1600200" cy="800100"/>
              </a:xfrm>
              <a:prstGeom prst="ellipse">
                <a:avLst/>
              </a:prstGeom>
              <a:noFill/>
              <a:ln w="28575"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544" name="Google Shape;544;p55"/>
              <p:cNvSpPr txBox="1"/>
              <p:nvPr/>
            </p:nvSpPr>
            <p:spPr>
              <a:xfrm>
                <a:off x="1951383" y="106680"/>
                <a:ext cx="1367367" cy="681567"/>
              </a:xfrm>
              <a:prstGeom prst="rect">
                <a:avLst/>
              </a:prstGeom>
              <a:no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MY" sz="1200" b="1" i="0" u="none" strike="noStrike" cap="none">
                    <a:solidFill>
                      <a:schemeClr val="dk1"/>
                    </a:solidFill>
                    <a:latin typeface="Arial"/>
                    <a:ea typeface="Arial"/>
                    <a:cs typeface="Arial"/>
                    <a:sym typeface="Arial"/>
                  </a:rPr>
                  <a:t>Children aged &lt;72 months</a:t>
                </a:r>
                <a:endParaRPr sz="1100" b="1" i="0" u="none" strike="noStrike" cap="none">
                  <a:solidFill>
                    <a:schemeClr val="dk1"/>
                  </a:solidFill>
                  <a:latin typeface="Calibri"/>
                  <a:ea typeface="Calibri"/>
                  <a:cs typeface="Calibri"/>
                  <a:sym typeface="Calibri"/>
                </a:endParaRPr>
              </a:p>
            </p:txBody>
          </p:sp>
          <p:sp>
            <p:nvSpPr>
              <p:cNvPr id="545" name="Google Shape;545;p55"/>
              <p:cNvSpPr txBox="1"/>
              <p:nvPr/>
            </p:nvSpPr>
            <p:spPr>
              <a:xfrm>
                <a:off x="1690229" y="1258855"/>
                <a:ext cx="2218811" cy="1009635"/>
              </a:xfrm>
              <a:prstGeom prst="rect">
                <a:avLst/>
              </a:prstGeom>
              <a:noFill/>
              <a:ln w="57150" cap="flat" cmpd="sng">
                <a:solidFill>
                  <a:srgbClr val="0070C0"/>
                </a:solidFill>
                <a:prstDash val="solid"/>
                <a:round/>
                <a:headEnd type="none" w="sm" len="sm"/>
                <a:tailEnd type="none" w="sm" len="sm"/>
              </a:ln>
            </p:spPr>
            <p:txBody>
              <a:bodyPr spcFirstLastPara="1" wrap="square" lIns="91425" tIns="45700" rIns="91425" bIns="45700" anchor="t" anchorCtr="0">
                <a:noAutofit/>
              </a:bodyPr>
              <a:lstStyle/>
              <a:p>
                <a:pPr marL="285750" marR="0" lvl="0" indent="-171450" algn="l" rtl="0">
                  <a:lnSpc>
                    <a:spcPct val="107000"/>
                  </a:lnSpc>
                  <a:spcBef>
                    <a:spcPts val="0"/>
                  </a:spcBef>
                  <a:spcAft>
                    <a:spcPts val="0"/>
                  </a:spcAft>
                  <a:buClr>
                    <a:schemeClr val="dk1"/>
                  </a:buClr>
                  <a:buSzPts val="1000"/>
                  <a:buFont typeface="Arial"/>
                  <a:buChar char="•"/>
                </a:pPr>
                <a:r>
                  <a:rPr lang="en-MY" sz="1000" b="1" i="0" u="none" strike="noStrike" cap="none">
                    <a:solidFill>
                      <a:schemeClr val="dk1"/>
                    </a:solidFill>
                    <a:latin typeface="Aharoni"/>
                    <a:ea typeface="Aharoni"/>
                    <a:cs typeface="Aharoni"/>
                    <a:sym typeface="Aharoni"/>
                  </a:rPr>
                  <a:t>Clinical examination</a:t>
                </a:r>
                <a:endParaRPr sz="1400" b="0" i="0" u="none" strike="noStrike" cap="none">
                  <a:solidFill>
                    <a:srgbClr val="000000"/>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MY" sz="1000" b="1" i="0" u="none" strike="noStrike" cap="none">
                    <a:solidFill>
                      <a:schemeClr val="dk1"/>
                    </a:solidFill>
                    <a:latin typeface="Aharoni"/>
                    <a:ea typeface="Aharoni"/>
                    <a:cs typeface="Aharoni"/>
                    <a:sym typeface="Aharoni"/>
                  </a:rPr>
                  <a:t>Visual </a:t>
                </a:r>
                <a:endParaRPr sz="1400" b="0" i="0" u="none" strike="noStrike" cap="none">
                  <a:solidFill>
                    <a:srgbClr val="000000"/>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MY" sz="1000" b="1" i="0" u="none" strike="noStrike" cap="none">
                    <a:solidFill>
                      <a:schemeClr val="dk1"/>
                    </a:solidFill>
                    <a:latin typeface="Aharoni"/>
                    <a:ea typeface="Aharoni"/>
                    <a:cs typeface="Aharoni"/>
                    <a:sym typeface="Aharoni"/>
                  </a:rPr>
                  <a:t>CRA</a:t>
                </a:r>
                <a:endParaRPr sz="1400" b="0" i="0" u="none" strike="noStrike" cap="none">
                  <a:solidFill>
                    <a:srgbClr val="000000"/>
                  </a:solidFill>
                  <a:latin typeface="Arial"/>
                  <a:ea typeface="Arial"/>
                  <a:cs typeface="Arial"/>
                  <a:sym typeface="Arial"/>
                </a:endParaRPr>
              </a:p>
            </p:txBody>
          </p:sp>
          <p:sp>
            <p:nvSpPr>
              <p:cNvPr id="546" name="Google Shape;546;p55"/>
              <p:cNvSpPr/>
              <p:nvPr/>
            </p:nvSpPr>
            <p:spPr>
              <a:xfrm>
                <a:off x="1844703" y="2730445"/>
                <a:ext cx="1587500" cy="1150257"/>
              </a:xfrm>
              <a:prstGeom prst="diamond">
                <a:avLst/>
              </a:prstGeom>
              <a:noFill/>
              <a:ln w="28575" cap="flat" cmpd="sng">
                <a:solidFill>
                  <a:srgbClr val="6C9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cxnSp>
            <p:nvCxnSpPr>
              <p:cNvPr id="547" name="Google Shape;547;p55"/>
              <p:cNvCxnSpPr/>
              <p:nvPr/>
            </p:nvCxnSpPr>
            <p:spPr>
              <a:xfrm>
                <a:off x="2631882" y="798444"/>
                <a:ext cx="0" cy="451757"/>
              </a:xfrm>
              <a:prstGeom prst="straightConnector1">
                <a:avLst/>
              </a:prstGeom>
              <a:noFill/>
              <a:ln w="19050" cap="flat" cmpd="sng">
                <a:solidFill>
                  <a:schemeClr val="dk1"/>
                </a:solidFill>
                <a:prstDash val="solid"/>
                <a:round/>
                <a:headEnd type="none" w="sm" len="sm"/>
                <a:tailEnd type="triangle" w="med" len="med"/>
              </a:ln>
            </p:spPr>
          </p:cxnSp>
          <p:cxnSp>
            <p:nvCxnSpPr>
              <p:cNvPr id="548" name="Google Shape;548;p55"/>
              <p:cNvCxnSpPr/>
              <p:nvPr/>
            </p:nvCxnSpPr>
            <p:spPr>
              <a:xfrm>
                <a:off x="2631882" y="2268490"/>
                <a:ext cx="0" cy="467739"/>
              </a:xfrm>
              <a:prstGeom prst="straightConnector1">
                <a:avLst/>
              </a:prstGeom>
              <a:noFill/>
              <a:ln w="19050" cap="flat" cmpd="sng">
                <a:solidFill>
                  <a:schemeClr val="dk1"/>
                </a:solidFill>
                <a:prstDash val="solid"/>
                <a:round/>
                <a:headEnd type="none" w="sm" len="sm"/>
                <a:tailEnd type="triangle" w="med" len="med"/>
              </a:ln>
            </p:spPr>
          </p:cxnSp>
          <p:sp>
            <p:nvSpPr>
              <p:cNvPr id="549" name="Google Shape;549;p55"/>
              <p:cNvSpPr/>
              <p:nvPr/>
            </p:nvSpPr>
            <p:spPr>
              <a:xfrm>
                <a:off x="0" y="2746348"/>
                <a:ext cx="1587500" cy="1150257"/>
              </a:xfrm>
              <a:prstGeom prst="diamond">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cxnSp>
            <p:nvCxnSpPr>
              <p:cNvPr id="550" name="Google Shape;550;p55"/>
              <p:cNvCxnSpPr/>
              <p:nvPr/>
            </p:nvCxnSpPr>
            <p:spPr>
              <a:xfrm>
                <a:off x="803082" y="3899453"/>
                <a:ext cx="0" cy="424815"/>
              </a:xfrm>
              <a:prstGeom prst="straightConnector1">
                <a:avLst/>
              </a:prstGeom>
              <a:noFill/>
              <a:ln w="19050" cap="flat" cmpd="sng">
                <a:solidFill>
                  <a:schemeClr val="dk1"/>
                </a:solidFill>
                <a:prstDash val="solid"/>
                <a:round/>
                <a:headEnd type="none" w="sm" len="sm"/>
                <a:tailEnd type="triangle" w="med" len="med"/>
              </a:ln>
            </p:spPr>
          </p:cxnSp>
          <p:cxnSp>
            <p:nvCxnSpPr>
              <p:cNvPr id="551" name="Google Shape;551;p55"/>
              <p:cNvCxnSpPr/>
              <p:nvPr/>
            </p:nvCxnSpPr>
            <p:spPr>
              <a:xfrm rot="10800000">
                <a:off x="1607820" y="3307743"/>
                <a:ext cx="237664" cy="0"/>
              </a:xfrm>
              <a:prstGeom prst="straightConnector1">
                <a:avLst/>
              </a:prstGeom>
              <a:noFill/>
              <a:ln w="22225" cap="flat" cmpd="sng">
                <a:solidFill>
                  <a:schemeClr val="dk1"/>
                </a:solidFill>
                <a:prstDash val="solid"/>
                <a:round/>
                <a:headEnd type="none" w="sm" len="sm"/>
                <a:tailEnd type="triangle" w="med" len="med"/>
              </a:ln>
            </p:spPr>
          </p:cxnSp>
          <p:cxnSp>
            <p:nvCxnSpPr>
              <p:cNvPr id="552" name="Google Shape;552;p55"/>
              <p:cNvCxnSpPr/>
              <p:nvPr/>
            </p:nvCxnSpPr>
            <p:spPr>
              <a:xfrm>
                <a:off x="4460682" y="3311056"/>
                <a:ext cx="0" cy="1013633"/>
              </a:xfrm>
              <a:prstGeom prst="straightConnector1">
                <a:avLst/>
              </a:prstGeom>
              <a:noFill/>
              <a:ln w="19050" cap="flat" cmpd="sng">
                <a:solidFill>
                  <a:schemeClr val="dk1"/>
                </a:solidFill>
                <a:prstDash val="solid"/>
                <a:round/>
                <a:headEnd type="none" w="sm" len="sm"/>
                <a:tailEnd type="triangle" w="med" len="med"/>
              </a:ln>
            </p:spPr>
          </p:cxnSp>
          <p:sp>
            <p:nvSpPr>
              <p:cNvPr id="553" name="Google Shape;553;p55"/>
              <p:cNvSpPr txBox="1"/>
              <p:nvPr/>
            </p:nvSpPr>
            <p:spPr>
              <a:xfrm>
                <a:off x="3669086" y="2897299"/>
                <a:ext cx="830957" cy="378222"/>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None/>
                </a:pPr>
                <a:r>
                  <a:rPr lang="en-MY" sz="1800" b="1" i="0" u="none" strike="noStrike" cap="none">
                    <a:solidFill>
                      <a:schemeClr val="dk1"/>
                    </a:solidFill>
                    <a:latin typeface="Arial"/>
                    <a:ea typeface="Arial"/>
                    <a:cs typeface="Arial"/>
                    <a:sym typeface="Arial"/>
                  </a:rPr>
                  <a:t>YES</a:t>
                </a:r>
                <a:endParaRPr sz="1800" b="1" i="0" u="none" strike="noStrike" cap="none">
                  <a:solidFill>
                    <a:schemeClr val="dk1"/>
                  </a:solidFill>
                  <a:latin typeface="Calibri"/>
                  <a:ea typeface="Calibri"/>
                  <a:cs typeface="Calibri"/>
                  <a:sym typeface="Calibri"/>
                </a:endParaRPr>
              </a:p>
            </p:txBody>
          </p:sp>
          <p:sp>
            <p:nvSpPr>
              <p:cNvPr id="554" name="Google Shape;554;p55"/>
              <p:cNvSpPr txBox="1"/>
              <p:nvPr/>
            </p:nvSpPr>
            <p:spPr>
              <a:xfrm>
                <a:off x="1496740" y="2795116"/>
                <a:ext cx="523374" cy="300790"/>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None/>
                </a:pPr>
                <a:r>
                  <a:rPr lang="en-MY" sz="1800" b="1" i="0" u="none" strike="noStrike" cap="none">
                    <a:solidFill>
                      <a:schemeClr val="dk1"/>
                    </a:solidFill>
                    <a:latin typeface="Arial"/>
                    <a:ea typeface="Arial"/>
                    <a:cs typeface="Arial"/>
                    <a:sym typeface="Arial"/>
                  </a:rPr>
                  <a:t>NO</a:t>
                </a:r>
                <a:endParaRPr sz="1800" b="1" i="0" u="none" strike="noStrike" cap="none">
                  <a:solidFill>
                    <a:schemeClr val="dk1"/>
                  </a:solidFill>
                  <a:latin typeface="Calibri"/>
                  <a:ea typeface="Calibri"/>
                  <a:cs typeface="Calibri"/>
                  <a:sym typeface="Calibri"/>
                </a:endParaRPr>
              </a:p>
            </p:txBody>
          </p:sp>
        </p:grpSp>
        <p:sp>
          <p:nvSpPr>
            <p:cNvPr id="555" name="Google Shape;555;p55"/>
            <p:cNvSpPr txBox="1"/>
            <p:nvPr/>
          </p:nvSpPr>
          <p:spPr>
            <a:xfrm>
              <a:off x="-41468" y="2677992"/>
              <a:ext cx="505326" cy="282742"/>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None/>
              </a:pPr>
              <a:r>
                <a:rPr lang="en-MY" sz="1800" b="1" i="0" u="none" strike="noStrike" cap="none">
                  <a:solidFill>
                    <a:schemeClr val="dk1"/>
                  </a:solidFill>
                  <a:latin typeface="Arial"/>
                  <a:ea typeface="Arial"/>
                  <a:cs typeface="Arial"/>
                  <a:sym typeface="Arial"/>
                </a:rPr>
                <a:t>NO</a:t>
              </a:r>
              <a:endParaRPr sz="1800" b="1" i="0" u="none" strike="noStrike" cap="none">
                <a:solidFill>
                  <a:schemeClr val="dk1"/>
                </a:solidFill>
                <a:latin typeface="Calibri"/>
                <a:ea typeface="Calibri"/>
                <a:cs typeface="Calibri"/>
                <a:sym typeface="Calibri"/>
              </a:endParaRPr>
            </a:p>
          </p:txBody>
        </p:sp>
      </p:grpSp>
      <p:sp>
        <p:nvSpPr>
          <p:cNvPr id="556" name="Google Shape;556;p55"/>
          <p:cNvSpPr/>
          <p:nvPr/>
        </p:nvSpPr>
        <p:spPr>
          <a:xfrm>
            <a:off x="3015480" y="4379072"/>
            <a:ext cx="1587500" cy="1149985"/>
          </a:xfrm>
          <a:prstGeom prst="diamond">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557" name="Google Shape;557;p55"/>
          <p:cNvSpPr/>
          <p:nvPr/>
        </p:nvSpPr>
        <p:spPr>
          <a:xfrm>
            <a:off x="2933700" y="5831510"/>
            <a:ext cx="1714500" cy="913765"/>
          </a:xfrm>
          <a:prstGeom prst="ellipse">
            <a:avLst/>
          </a:prstGeom>
          <a:noFill/>
          <a:ln w="57150" cap="flat" cmpd="sng">
            <a:solidFill>
              <a:srgbClr val="FFA3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sp>
        <p:nvSpPr>
          <p:cNvPr id="558" name="Google Shape;558;p55"/>
          <p:cNvSpPr txBox="1"/>
          <p:nvPr/>
        </p:nvSpPr>
        <p:spPr>
          <a:xfrm>
            <a:off x="3090612" y="2416977"/>
            <a:ext cx="1448216" cy="811124"/>
          </a:xfrm>
          <a:prstGeom prst="rect">
            <a:avLst/>
          </a:prstGeom>
          <a:no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MY" sz="1200" b="1" i="0" u="none" strike="noStrike" cap="none">
                <a:solidFill>
                  <a:schemeClr val="dk1"/>
                </a:solidFill>
                <a:latin typeface="Aharoni"/>
                <a:ea typeface="Aharoni"/>
                <a:cs typeface="Aharoni"/>
                <a:sym typeface="Aharoni"/>
              </a:rPr>
              <a:t>Close Proximal Contact of Teeth</a:t>
            </a:r>
            <a:endParaRPr sz="1100" b="1" i="0" u="none" strike="noStrike" cap="none">
              <a:solidFill>
                <a:schemeClr val="dk1"/>
              </a:solidFill>
              <a:latin typeface="Aharoni"/>
              <a:ea typeface="Aharoni"/>
              <a:cs typeface="Aharoni"/>
              <a:sym typeface="Aharoni"/>
            </a:endParaRPr>
          </a:p>
        </p:txBody>
      </p:sp>
      <p:sp>
        <p:nvSpPr>
          <p:cNvPr id="559" name="Google Shape;559;p55"/>
          <p:cNvSpPr txBox="1"/>
          <p:nvPr/>
        </p:nvSpPr>
        <p:spPr>
          <a:xfrm>
            <a:off x="3094464" y="3484132"/>
            <a:ext cx="193417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chemeClr val="dk1"/>
                </a:solidFill>
                <a:latin typeface="Arial"/>
                <a:ea typeface="Arial"/>
                <a:cs typeface="Arial"/>
                <a:sym typeface="Arial"/>
              </a:rPr>
              <a:t>Radiograph</a:t>
            </a:r>
            <a:endParaRPr sz="1400" b="0" i="0" u="none" strike="noStrike" cap="none">
              <a:solidFill>
                <a:srgbClr val="000000"/>
              </a:solidFill>
              <a:latin typeface="Arial"/>
              <a:ea typeface="Arial"/>
              <a:cs typeface="Arial"/>
              <a:sym typeface="Arial"/>
            </a:endParaRPr>
          </a:p>
        </p:txBody>
      </p:sp>
      <p:sp>
        <p:nvSpPr>
          <p:cNvPr id="560" name="Google Shape;560;p55"/>
          <p:cNvSpPr txBox="1"/>
          <p:nvPr/>
        </p:nvSpPr>
        <p:spPr>
          <a:xfrm>
            <a:off x="3366318" y="4609220"/>
            <a:ext cx="885825" cy="456565"/>
          </a:xfrm>
          <a:prstGeom prst="rect">
            <a:avLst/>
          </a:prstGeom>
          <a:noFill/>
          <a:ln>
            <a:noFill/>
          </a:ln>
        </p:spPr>
        <p:txBody>
          <a:bodyPr spcFirstLastPara="1" wrap="square" lIns="91425" tIns="45700" rIns="91425" bIns="45700" anchor="t" anchorCtr="0">
            <a:noAutofit/>
          </a:bodyPr>
          <a:lstStyle/>
          <a:p>
            <a:pPr marL="0" marR="11430" lvl="0" indent="0" algn="ctr" rtl="0">
              <a:lnSpc>
                <a:spcPct val="107000"/>
              </a:lnSpc>
              <a:spcBef>
                <a:spcPts val="0"/>
              </a:spcBef>
              <a:spcAft>
                <a:spcPts val="0"/>
              </a:spcAft>
              <a:buNone/>
            </a:pPr>
            <a:r>
              <a:rPr lang="en-MY" sz="1200" b="0" i="0" u="none" strike="noStrike" cap="none">
                <a:solidFill>
                  <a:schemeClr val="dk1"/>
                </a:solidFill>
                <a:latin typeface="Aharoni"/>
                <a:ea typeface="Aharoni"/>
                <a:cs typeface="Aharoni"/>
                <a:sym typeface="Aharoni"/>
              </a:rPr>
              <a:t>Caries Detected</a:t>
            </a:r>
            <a:endParaRPr sz="1100" b="0" i="0" u="none" strike="noStrike" cap="none">
              <a:solidFill>
                <a:schemeClr val="dk1"/>
              </a:solidFill>
              <a:latin typeface="Aharoni"/>
              <a:ea typeface="Aharoni"/>
              <a:cs typeface="Aharoni"/>
              <a:sym typeface="Aharoni"/>
            </a:endParaRPr>
          </a:p>
        </p:txBody>
      </p:sp>
      <p:sp>
        <p:nvSpPr>
          <p:cNvPr id="561" name="Google Shape;561;p55"/>
          <p:cNvSpPr txBox="1"/>
          <p:nvPr/>
        </p:nvSpPr>
        <p:spPr>
          <a:xfrm>
            <a:off x="3015481" y="5944539"/>
            <a:ext cx="1456055" cy="687705"/>
          </a:xfrm>
          <a:prstGeom prst="rect">
            <a:avLst/>
          </a:prstGeom>
          <a:noFill/>
          <a:ln>
            <a:noFill/>
          </a:ln>
        </p:spPr>
        <p:txBody>
          <a:bodyPr spcFirstLastPara="1" wrap="square" lIns="91425" tIns="45700" rIns="91425" bIns="45700" anchor="t" anchorCtr="0">
            <a:noAutofit/>
          </a:bodyPr>
          <a:lstStyle/>
          <a:p>
            <a:pPr marL="0" marR="8890" lvl="0" indent="0" algn="ctr" rtl="0">
              <a:lnSpc>
                <a:spcPct val="107000"/>
              </a:lnSpc>
              <a:spcBef>
                <a:spcPts val="0"/>
              </a:spcBef>
              <a:spcAft>
                <a:spcPts val="0"/>
              </a:spcAft>
              <a:buNone/>
            </a:pPr>
            <a:r>
              <a:rPr lang="en-MY" sz="1200" b="1" i="0" u="none" strike="noStrike" cap="none">
                <a:solidFill>
                  <a:schemeClr val="dk1"/>
                </a:solidFill>
                <a:latin typeface="Aharoni"/>
                <a:ea typeface="Aharoni"/>
                <a:cs typeface="Aharoni"/>
                <a:sym typeface="Aharoni"/>
              </a:rPr>
              <a:t>Caries Free</a:t>
            </a:r>
            <a:endParaRPr sz="1100" b="1" i="0" u="none" strike="noStrike" cap="none">
              <a:solidFill>
                <a:schemeClr val="dk1"/>
              </a:solidFill>
              <a:latin typeface="Aharoni"/>
              <a:ea typeface="Aharoni"/>
              <a:cs typeface="Aharoni"/>
              <a:sym typeface="Aharoni"/>
            </a:endParaRPr>
          </a:p>
          <a:p>
            <a:pPr marL="228600" marR="8890" lvl="0" indent="-114300" algn="l" rtl="0">
              <a:lnSpc>
                <a:spcPct val="107000"/>
              </a:lnSpc>
              <a:spcBef>
                <a:spcPts val="800"/>
              </a:spcBef>
              <a:spcAft>
                <a:spcPts val="0"/>
              </a:spcAft>
              <a:buNone/>
            </a:pPr>
            <a:r>
              <a:rPr lang="en-MY" sz="1200" b="1" i="0" u="none" strike="noStrike" cap="none">
                <a:solidFill>
                  <a:schemeClr val="dk1"/>
                </a:solidFill>
                <a:latin typeface="Aharoni"/>
                <a:ea typeface="Aharoni"/>
                <a:cs typeface="Aharoni"/>
                <a:sym typeface="Aharoni"/>
              </a:rPr>
              <a:t>Refer CRA for Follow-up</a:t>
            </a:r>
            <a:endParaRPr sz="1100" b="1" i="0" u="none" strike="noStrike" cap="none">
              <a:solidFill>
                <a:schemeClr val="dk1"/>
              </a:solidFill>
              <a:latin typeface="Aharoni"/>
              <a:ea typeface="Aharoni"/>
              <a:cs typeface="Aharoni"/>
              <a:sym typeface="Aharoni"/>
            </a:endParaRPr>
          </a:p>
          <a:p>
            <a:pPr marL="228600" marR="11430" lvl="0" indent="-114300" algn="ctr" rtl="0">
              <a:lnSpc>
                <a:spcPct val="107000"/>
              </a:lnSpc>
              <a:spcBef>
                <a:spcPts val="800"/>
              </a:spcBef>
              <a:spcAft>
                <a:spcPts val="0"/>
              </a:spcAft>
              <a:buNone/>
            </a:pPr>
            <a:r>
              <a:rPr lang="en-MY" sz="1200" b="0" i="0" u="none" strike="noStrike" cap="none">
                <a:solidFill>
                  <a:srgbClr val="CC3399"/>
                </a:solidFill>
                <a:latin typeface="Arial"/>
                <a:ea typeface="Arial"/>
                <a:cs typeface="Arial"/>
                <a:sym typeface="Arial"/>
              </a:rPr>
              <a:t> </a:t>
            </a:r>
            <a:endParaRPr sz="1100" b="0" i="0" u="none" strike="noStrike" cap="none">
              <a:solidFill>
                <a:srgbClr val="CC3399"/>
              </a:solidFill>
              <a:latin typeface="Calibri"/>
              <a:ea typeface="Calibri"/>
              <a:cs typeface="Calibri"/>
              <a:sym typeface="Calibri"/>
            </a:endParaRPr>
          </a:p>
        </p:txBody>
      </p:sp>
      <p:sp>
        <p:nvSpPr>
          <p:cNvPr id="562" name="Google Shape;562;p55"/>
          <p:cNvSpPr txBox="1"/>
          <p:nvPr/>
        </p:nvSpPr>
        <p:spPr>
          <a:xfrm>
            <a:off x="5773606" y="2293875"/>
            <a:ext cx="1142365" cy="345440"/>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None/>
            </a:pPr>
            <a:r>
              <a:rPr lang="en-MY" sz="1600" b="1" i="0" u="none" strike="noStrike" cap="none">
                <a:solidFill>
                  <a:schemeClr val="dk1"/>
                </a:solidFill>
                <a:latin typeface="Arial"/>
                <a:ea typeface="Arial"/>
                <a:cs typeface="Arial"/>
                <a:sym typeface="Arial"/>
              </a:rPr>
              <a:t>Caries Lesion</a:t>
            </a:r>
            <a:endParaRPr sz="1600" b="1" i="0" u="none" strike="noStrike" cap="none">
              <a:solidFill>
                <a:schemeClr val="dk1"/>
              </a:solidFill>
              <a:latin typeface="Calibri"/>
              <a:ea typeface="Calibri"/>
              <a:cs typeface="Calibri"/>
              <a:sym typeface="Calibri"/>
            </a:endParaRPr>
          </a:p>
        </p:txBody>
      </p:sp>
      <p:sp>
        <p:nvSpPr>
          <p:cNvPr id="563" name="Google Shape;563;p55"/>
          <p:cNvSpPr txBox="1"/>
          <p:nvPr/>
        </p:nvSpPr>
        <p:spPr>
          <a:xfrm>
            <a:off x="7698693" y="3536700"/>
            <a:ext cx="1491516" cy="450215"/>
          </a:xfrm>
          <a:prstGeom prst="rect">
            <a:avLst/>
          </a:prstGeom>
          <a:no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MY" sz="1200" b="1" i="0" u="none" strike="noStrike" cap="none">
                <a:solidFill>
                  <a:schemeClr val="dk1"/>
                </a:solidFill>
                <a:latin typeface="Aharoni"/>
                <a:ea typeface="Aharoni"/>
                <a:cs typeface="Aharoni"/>
                <a:sym typeface="Aharoni"/>
              </a:rPr>
              <a:t>Early Childhood Caries</a:t>
            </a:r>
            <a:endParaRPr sz="1100" b="1" i="0" u="none" strike="noStrike" cap="none">
              <a:solidFill>
                <a:schemeClr val="dk1"/>
              </a:solidFill>
              <a:latin typeface="Aharoni"/>
              <a:ea typeface="Aharoni"/>
              <a:cs typeface="Aharoni"/>
              <a:sym typeface="Aharoni"/>
            </a:endParaRPr>
          </a:p>
          <a:p>
            <a:pPr marL="0" marR="0" lvl="0" indent="0" algn="l" rtl="0">
              <a:lnSpc>
                <a:spcPct val="107000"/>
              </a:lnSpc>
              <a:spcBef>
                <a:spcPts val="800"/>
              </a:spcBef>
              <a:spcAft>
                <a:spcPts val="0"/>
              </a:spcAft>
              <a:buNone/>
            </a:pPr>
            <a:r>
              <a:rPr lang="en-MY" sz="1100" b="0" i="0" u="none" strike="noStrike" cap="none">
                <a:solidFill>
                  <a:srgbClr val="CC3399"/>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cxnSp>
        <p:nvCxnSpPr>
          <p:cNvPr id="564" name="Google Shape;564;p55"/>
          <p:cNvCxnSpPr/>
          <p:nvPr/>
        </p:nvCxnSpPr>
        <p:spPr>
          <a:xfrm flipH="1">
            <a:off x="2249167" y="2613927"/>
            <a:ext cx="613022" cy="17896"/>
          </a:xfrm>
          <a:prstGeom prst="straightConnector1">
            <a:avLst/>
          </a:prstGeom>
          <a:noFill/>
          <a:ln w="9525" cap="flat" cmpd="sng">
            <a:solidFill>
              <a:schemeClr val="dk1"/>
            </a:solidFill>
            <a:prstDash val="solid"/>
            <a:round/>
            <a:headEnd type="none" w="sm" len="sm"/>
            <a:tailEnd type="triangle" w="med" len="med"/>
          </a:ln>
        </p:spPr>
      </p:cxnSp>
      <p:cxnSp>
        <p:nvCxnSpPr>
          <p:cNvPr id="565" name="Google Shape;565;p55"/>
          <p:cNvCxnSpPr/>
          <p:nvPr/>
        </p:nvCxnSpPr>
        <p:spPr>
          <a:xfrm>
            <a:off x="2319105" y="2639316"/>
            <a:ext cx="55041" cy="3620661"/>
          </a:xfrm>
          <a:prstGeom prst="straightConnector1">
            <a:avLst/>
          </a:prstGeom>
          <a:noFill/>
          <a:ln w="19050" cap="flat" cmpd="sng">
            <a:solidFill>
              <a:schemeClr val="dk1"/>
            </a:solidFill>
            <a:prstDash val="solid"/>
            <a:round/>
            <a:headEnd type="none" w="sm" len="sm"/>
            <a:tailEnd type="triangle" w="med" len="med"/>
          </a:ln>
        </p:spPr>
      </p:cxnSp>
      <p:cxnSp>
        <p:nvCxnSpPr>
          <p:cNvPr id="566" name="Google Shape;566;p55"/>
          <p:cNvCxnSpPr/>
          <p:nvPr/>
        </p:nvCxnSpPr>
        <p:spPr>
          <a:xfrm>
            <a:off x="2374145" y="6165304"/>
            <a:ext cx="593788" cy="0"/>
          </a:xfrm>
          <a:prstGeom prst="straightConnector1">
            <a:avLst/>
          </a:prstGeom>
          <a:noFill/>
          <a:ln w="19050" cap="flat" cmpd="sng">
            <a:solidFill>
              <a:schemeClr val="dk1"/>
            </a:solidFill>
            <a:prstDash val="solid"/>
            <a:round/>
            <a:headEnd type="none" w="sm" len="sm"/>
            <a:tailEnd type="triangle" w="med" len="med"/>
          </a:ln>
        </p:spPr>
      </p:cxnSp>
      <p:cxnSp>
        <p:nvCxnSpPr>
          <p:cNvPr id="567" name="Google Shape;567;p55"/>
          <p:cNvCxnSpPr/>
          <p:nvPr/>
        </p:nvCxnSpPr>
        <p:spPr>
          <a:xfrm>
            <a:off x="7194152" y="2639316"/>
            <a:ext cx="1300058" cy="12099"/>
          </a:xfrm>
          <a:prstGeom prst="straightConnector1">
            <a:avLst/>
          </a:prstGeom>
          <a:noFill/>
          <a:ln w="19050" cap="flat" cmpd="sng">
            <a:solidFill>
              <a:schemeClr val="dk1"/>
            </a:solidFill>
            <a:prstDash val="solid"/>
            <a:round/>
            <a:headEnd type="none" w="sm" len="sm"/>
            <a:tailEnd type="triangle" w="med" len="med"/>
          </a:ln>
        </p:spPr>
      </p:cxnSp>
      <p:cxnSp>
        <p:nvCxnSpPr>
          <p:cNvPr id="568" name="Google Shape;568;p55"/>
          <p:cNvCxnSpPr/>
          <p:nvPr/>
        </p:nvCxnSpPr>
        <p:spPr>
          <a:xfrm rot="10800000" flipH="1">
            <a:off x="4602980" y="4919262"/>
            <a:ext cx="4009303" cy="37190"/>
          </a:xfrm>
          <a:prstGeom prst="straightConnector1">
            <a:avLst/>
          </a:prstGeom>
          <a:noFill/>
          <a:ln w="19050" cap="flat" cmpd="sng">
            <a:solidFill>
              <a:schemeClr val="dk1"/>
            </a:solidFill>
            <a:prstDash val="solid"/>
            <a:round/>
            <a:headEnd type="none" w="sm" len="sm"/>
            <a:tailEnd type="triangle" w="med" len="med"/>
          </a:ln>
        </p:spPr>
      </p:cxnSp>
      <p:cxnSp>
        <p:nvCxnSpPr>
          <p:cNvPr id="569" name="Google Shape;569;p55"/>
          <p:cNvCxnSpPr/>
          <p:nvPr/>
        </p:nvCxnSpPr>
        <p:spPr>
          <a:xfrm rot="10800000">
            <a:off x="8612282" y="4073109"/>
            <a:ext cx="0" cy="880955"/>
          </a:xfrm>
          <a:prstGeom prst="straightConnector1">
            <a:avLst/>
          </a:prstGeom>
          <a:noFill/>
          <a:ln w="38100" cap="flat" cmpd="sng">
            <a:solidFill>
              <a:schemeClr val="dk1"/>
            </a:solidFill>
            <a:prstDash val="solid"/>
            <a:round/>
            <a:headEnd type="none" w="sm" len="sm"/>
            <a:tailEnd type="triangle" w="med" len="med"/>
          </a:ln>
        </p:spPr>
      </p:cxnSp>
      <p:cxnSp>
        <p:nvCxnSpPr>
          <p:cNvPr id="570" name="Google Shape;570;p55"/>
          <p:cNvCxnSpPr/>
          <p:nvPr/>
        </p:nvCxnSpPr>
        <p:spPr>
          <a:xfrm>
            <a:off x="3849913" y="4055871"/>
            <a:ext cx="0" cy="323200"/>
          </a:xfrm>
          <a:prstGeom prst="straightConnector1">
            <a:avLst/>
          </a:prstGeom>
          <a:noFill/>
          <a:ln w="19050" cap="flat" cmpd="sng">
            <a:solidFill>
              <a:schemeClr val="dk1"/>
            </a:solidFill>
            <a:prstDash val="solid"/>
            <a:round/>
            <a:headEnd type="none" w="sm" len="sm"/>
            <a:tailEnd type="triangle" w="med" len="med"/>
          </a:ln>
        </p:spPr>
      </p:cxnSp>
      <p:sp>
        <p:nvSpPr>
          <p:cNvPr id="571" name="Google Shape;571;p55"/>
          <p:cNvSpPr txBox="1"/>
          <p:nvPr/>
        </p:nvSpPr>
        <p:spPr>
          <a:xfrm>
            <a:off x="5511956" y="4493737"/>
            <a:ext cx="148902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chemeClr val="dk1"/>
                </a:solidFill>
                <a:latin typeface="Arial"/>
                <a:ea typeface="Arial"/>
                <a:cs typeface="Arial"/>
                <a:sym typeface="Arial"/>
              </a:rPr>
              <a:t>YES</a:t>
            </a:r>
            <a:endParaRPr sz="1400" b="0" i="0" u="none" strike="noStrike" cap="none">
              <a:solidFill>
                <a:srgbClr val="000000"/>
              </a:solidFill>
              <a:latin typeface="Arial"/>
              <a:ea typeface="Arial"/>
              <a:cs typeface="Arial"/>
              <a:sym typeface="Arial"/>
            </a:endParaRPr>
          </a:p>
        </p:txBody>
      </p:sp>
      <p:cxnSp>
        <p:nvCxnSpPr>
          <p:cNvPr id="572" name="Google Shape;572;p55"/>
          <p:cNvCxnSpPr/>
          <p:nvPr/>
        </p:nvCxnSpPr>
        <p:spPr>
          <a:xfrm>
            <a:off x="3809229" y="5529056"/>
            <a:ext cx="0" cy="323200"/>
          </a:xfrm>
          <a:prstGeom prst="straightConnector1">
            <a:avLst/>
          </a:prstGeom>
          <a:noFill/>
          <a:ln w="19050" cap="flat" cmpd="sng">
            <a:solidFill>
              <a:schemeClr val="dk1"/>
            </a:solidFill>
            <a:prstDash val="solid"/>
            <a:round/>
            <a:headEnd type="none" w="sm" len="sm"/>
            <a:tailEnd type="triangle" w="med" len="med"/>
          </a:ln>
        </p:spPr>
      </p:cxnSp>
      <p:sp>
        <p:nvSpPr>
          <p:cNvPr id="573" name="Google Shape;573;p55"/>
          <p:cNvSpPr txBox="1"/>
          <p:nvPr/>
        </p:nvSpPr>
        <p:spPr>
          <a:xfrm>
            <a:off x="3982084" y="3043435"/>
            <a:ext cx="759483"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chemeClr val="dk1"/>
                </a:solidFill>
                <a:latin typeface="Arial"/>
                <a:ea typeface="Arial"/>
                <a:cs typeface="Arial"/>
                <a:sym typeface="Arial"/>
              </a:rPr>
              <a:t>YES</a:t>
            </a:r>
            <a:endParaRPr sz="1400" b="0" i="0" u="none" strike="noStrike" cap="none">
              <a:solidFill>
                <a:srgbClr val="000000"/>
              </a:solidFill>
              <a:latin typeface="Arial"/>
              <a:ea typeface="Arial"/>
              <a:cs typeface="Arial"/>
              <a:sym typeface="Arial"/>
            </a:endParaRPr>
          </a:p>
        </p:txBody>
      </p:sp>
      <p:sp>
        <p:nvSpPr>
          <p:cNvPr id="574" name="Google Shape;574;p55"/>
          <p:cNvSpPr txBox="1"/>
          <p:nvPr/>
        </p:nvSpPr>
        <p:spPr>
          <a:xfrm>
            <a:off x="4059089" y="5395758"/>
            <a:ext cx="638762" cy="215111"/>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None/>
            </a:pPr>
            <a:r>
              <a:rPr lang="en-MY" sz="1800" b="1" i="0" u="none" strike="noStrike" cap="none">
                <a:solidFill>
                  <a:schemeClr val="dk1"/>
                </a:solidFill>
                <a:latin typeface="Arial"/>
                <a:ea typeface="Arial"/>
                <a:cs typeface="Arial"/>
                <a:sym typeface="Arial"/>
              </a:rPr>
              <a:t>NO</a:t>
            </a:r>
            <a:endParaRPr sz="1800" b="1" i="0" u="none" strike="noStrike" cap="none">
              <a:solidFill>
                <a:schemeClr val="dk1"/>
              </a:solidFill>
              <a:latin typeface="Calibri"/>
              <a:ea typeface="Calibri"/>
              <a:cs typeface="Calibri"/>
              <a:sym typeface="Calibri"/>
            </a:endParaRPr>
          </a:p>
        </p:txBody>
      </p:sp>
      <p:sp>
        <p:nvSpPr>
          <p:cNvPr id="575" name="Google Shape;575;p55"/>
          <p:cNvSpPr txBox="1"/>
          <p:nvPr/>
        </p:nvSpPr>
        <p:spPr>
          <a:xfrm>
            <a:off x="1703513" y="332656"/>
            <a:ext cx="3411571"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1800" b="1" i="0" u="none" strike="noStrike" cap="none">
                <a:solidFill>
                  <a:srgbClr val="2A5010"/>
                </a:solidFill>
                <a:latin typeface="Times New Roman"/>
                <a:ea typeface="Times New Roman"/>
                <a:cs typeface="Times New Roman"/>
                <a:sym typeface="Times New Roman"/>
              </a:rPr>
              <a:t>ALGORITHM :DIAGNOSIS OF EARLY CHILDHOOD CARIES</a:t>
            </a:r>
            <a:endParaRPr sz="1400" b="0" i="0" u="none" strike="noStrike" cap="none">
              <a:solidFill>
                <a:srgbClr val="2A501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9"/>
        <p:cNvGrpSpPr/>
        <p:nvPr/>
      </p:nvGrpSpPr>
      <p:grpSpPr>
        <a:xfrm>
          <a:off x="0" y="0"/>
          <a:ext cx="0" cy="0"/>
          <a:chOff x="0" y="0"/>
          <a:chExt cx="0" cy="0"/>
        </a:xfrm>
      </p:grpSpPr>
      <p:sp>
        <p:nvSpPr>
          <p:cNvPr id="580" name="Google Shape;580;p56"/>
          <p:cNvSpPr/>
          <p:nvPr/>
        </p:nvSpPr>
        <p:spPr>
          <a:xfrm>
            <a:off x="1524000"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581" name="Google Shape;581;p56"/>
          <p:cNvSpPr/>
          <p:nvPr/>
        </p:nvSpPr>
        <p:spPr>
          <a:xfrm>
            <a:off x="2006601" y="643468"/>
            <a:ext cx="3465438" cy="4567137"/>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None/>
            </a:pPr>
            <a:r>
              <a:rPr lang="en-MY" sz="3800" b="1" i="0" u="none" strike="noStrike" cap="none">
                <a:solidFill>
                  <a:srgbClr val="2A5010"/>
                </a:solidFill>
                <a:latin typeface="Times New Roman"/>
                <a:ea typeface="Times New Roman"/>
                <a:cs typeface="Times New Roman"/>
                <a:sym typeface="Times New Roman"/>
              </a:rPr>
              <a:t>THANK</a:t>
            </a:r>
            <a:endParaRPr sz="1400" b="0" i="0" u="none" strike="noStrike" cap="none">
              <a:solidFill>
                <a:srgbClr val="2A5010"/>
              </a:solidFill>
              <a:latin typeface="Arial"/>
              <a:ea typeface="Arial"/>
              <a:cs typeface="Arial"/>
              <a:sym typeface="Arial"/>
            </a:endParaRPr>
          </a:p>
          <a:p>
            <a:pPr marL="0" marR="0" lvl="0" indent="0" algn="l" rtl="0">
              <a:lnSpc>
                <a:spcPct val="90000"/>
              </a:lnSpc>
              <a:spcBef>
                <a:spcPts val="600"/>
              </a:spcBef>
              <a:spcAft>
                <a:spcPts val="0"/>
              </a:spcAft>
              <a:buNone/>
            </a:pPr>
            <a:r>
              <a:rPr lang="en-MY" sz="3800" b="1" i="0" u="none" strike="noStrike" cap="none">
                <a:solidFill>
                  <a:srgbClr val="2A5010"/>
                </a:solidFill>
                <a:latin typeface="Times New Roman"/>
                <a:ea typeface="Times New Roman"/>
                <a:cs typeface="Times New Roman"/>
                <a:sym typeface="Times New Roman"/>
              </a:rPr>
              <a:t> YOU</a:t>
            </a:r>
            <a:endParaRPr sz="1400" b="0" i="0" u="none" strike="noStrike" cap="none">
              <a:solidFill>
                <a:srgbClr val="2A5010"/>
              </a:solidFill>
              <a:latin typeface="Arial"/>
              <a:ea typeface="Arial"/>
              <a:cs typeface="Arial"/>
              <a:sym typeface="Arial"/>
            </a:endParaRPr>
          </a:p>
        </p:txBody>
      </p:sp>
      <p:pic>
        <p:nvPicPr>
          <p:cNvPr id="582" name="Google Shape;582;p56" descr="A waterfall surrounded by trees&#10;&#10;Description automatically generated"/>
          <p:cNvPicPr preferRelativeResize="0"/>
          <p:nvPr/>
        </p:nvPicPr>
        <p:blipFill rotWithShape="1">
          <a:blip r:embed="rId3">
            <a:alphaModFix/>
          </a:blip>
          <a:srcRect t="13740"/>
          <a:stretch/>
        </p:blipFill>
        <p:spPr>
          <a:xfrm>
            <a:off x="4151785" y="10"/>
            <a:ext cx="6516216" cy="6857990"/>
          </a:xfrm>
          <a:custGeom>
            <a:avLst/>
            <a:gdLst/>
            <a:ahLst/>
            <a:cxnLst/>
            <a:rect l="l" t="t" r="r" b="b"/>
            <a:pathLst>
              <a:path w="5962785" h="6858000" extrusionOk="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
        <p:nvSpPr>
          <p:cNvPr id="583" name="Google Shape;583;p56"/>
          <p:cNvSpPr txBox="1">
            <a:spLocks noGrp="1"/>
          </p:cNvSpPr>
          <p:nvPr>
            <p:ph type="ftr" idx="11"/>
          </p:nvPr>
        </p:nvSpPr>
        <p:spPr>
          <a:xfrm>
            <a:off x="4552950" y="6356351"/>
            <a:ext cx="3086100" cy="36512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None/>
            </a:pPr>
            <a:r>
              <a:rPr lang="en-MY" sz="1100">
                <a:solidFill>
                  <a:srgbClr val="888888"/>
                </a:solidFill>
                <a:latin typeface="Calibri"/>
                <a:ea typeface="Calibri"/>
                <a:cs typeface="Calibri"/>
                <a:sym typeface="Calibri"/>
              </a:rPr>
              <a:t>ToT CPG Management of Early Childhood Caries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1"/>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5400"/>
              <a:buNone/>
            </a:pPr>
            <a:endParaRPr sz="5400"/>
          </a:p>
          <a:p>
            <a:pPr marL="0" lvl="0" indent="0" algn="l" rtl="0">
              <a:spcBef>
                <a:spcPts val="1080"/>
              </a:spcBef>
              <a:spcAft>
                <a:spcPts val="0"/>
              </a:spcAft>
              <a:buClr>
                <a:schemeClr val="dk1"/>
              </a:buClr>
              <a:buSzPts val="5400"/>
              <a:buNone/>
            </a:pPr>
            <a:endParaRPr sz="5400"/>
          </a:p>
          <a:p>
            <a:pPr marL="0" lvl="0" indent="0" algn="l" rtl="0">
              <a:spcBef>
                <a:spcPts val="1080"/>
              </a:spcBef>
              <a:spcAft>
                <a:spcPts val="0"/>
              </a:spcAft>
              <a:buClr>
                <a:schemeClr val="dk1"/>
              </a:buClr>
              <a:buSzPts val="5400"/>
              <a:buNone/>
            </a:pPr>
            <a:r>
              <a:rPr lang="en-MY" sz="5400">
                <a:latin typeface="Times New Roman"/>
                <a:ea typeface="Times New Roman"/>
                <a:cs typeface="Times New Roman"/>
                <a:sym typeface="Times New Roman"/>
              </a:rPr>
              <a:t>           </a:t>
            </a:r>
            <a:endParaRPr/>
          </a:p>
        </p:txBody>
      </p:sp>
      <p:sp>
        <p:nvSpPr>
          <p:cNvPr id="172" name="Google Shape;172;p2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sp>
        <p:nvSpPr>
          <p:cNvPr id="173" name="Google Shape;173;p21"/>
          <p:cNvSpPr/>
          <p:nvPr/>
        </p:nvSpPr>
        <p:spPr>
          <a:xfrm>
            <a:off x="1524000" y="78086"/>
            <a:ext cx="4248472" cy="6460827"/>
          </a:xfrm>
          <a:prstGeom prst="roundRect">
            <a:avLst>
              <a:gd name="adj" fmla="val 16667"/>
            </a:avLst>
          </a:prstGeom>
          <a:solidFill>
            <a:srgbClr val="D3D3D3"/>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174" name="Google Shape;174;p21"/>
          <p:cNvSpPr txBox="1"/>
          <p:nvPr/>
        </p:nvSpPr>
        <p:spPr>
          <a:xfrm>
            <a:off x="1846800" y="319089"/>
            <a:ext cx="3828000" cy="69869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MY" sz="2400" b="0" i="0" u="none" strike="noStrike" cap="none">
                <a:solidFill>
                  <a:srgbClr val="2A5010"/>
                </a:solidFill>
                <a:latin typeface="Times New Roman"/>
                <a:ea typeface="Times New Roman"/>
                <a:cs typeface="Times New Roman"/>
                <a:sym typeface="Times New Roman"/>
              </a:rPr>
              <a:t>Early childhood caries, formerly referred to as nursing bottle caries or baby bottle tooth decay is a significant chronic disease of childhood. </a:t>
            </a:r>
            <a:endParaRPr sz="1400" b="0" i="0" u="none" strike="noStrike" cap="none">
              <a:solidFill>
                <a:srgbClr val="2A5010"/>
              </a:solidFill>
              <a:latin typeface="Arial"/>
              <a:ea typeface="Arial"/>
              <a:cs typeface="Arial"/>
              <a:sym typeface="Arial"/>
            </a:endParaRPr>
          </a:p>
          <a:p>
            <a:pPr marL="0" marR="0" lvl="0" indent="0" algn="just" rtl="0">
              <a:lnSpc>
                <a:spcPct val="107000"/>
              </a:lnSpc>
              <a:spcBef>
                <a:spcPts val="0"/>
              </a:spcBef>
              <a:spcAft>
                <a:spcPts val="0"/>
              </a:spcAft>
              <a:buNone/>
            </a:pPr>
            <a:r>
              <a:rPr lang="en-MY" sz="2400" b="0" i="0" u="none" strike="noStrike" cap="none">
                <a:solidFill>
                  <a:srgbClr val="2A5010"/>
                </a:solidFill>
                <a:latin typeface="Times New Roman"/>
                <a:ea typeface="Times New Roman"/>
                <a:cs typeface="Times New Roman"/>
                <a:sym typeface="Times New Roman"/>
              </a:rPr>
              <a:t>Its multifactorial in origin, and the notion that the principal aetiology is inappropriate feeding modalities is no longer tenable, hence the adoption of the name to ECC to raise appropriate awareness</a:t>
            </a:r>
            <a:r>
              <a:rPr lang="en-MY" sz="2400" b="0" i="0" u="none" strike="noStrike" cap="none">
                <a:solidFill>
                  <a:srgbClr val="7030A0"/>
                </a:solidFill>
                <a:latin typeface="Times New Roman"/>
                <a:ea typeface="Times New Roman"/>
                <a:cs typeface="Times New Roman"/>
                <a:sym typeface="Times New Roman"/>
              </a:rPr>
              <a:t>.</a:t>
            </a:r>
            <a:endParaRPr sz="1400" b="0" i="0" u="none" strike="noStrike" cap="none">
              <a:solidFill>
                <a:srgbClr val="000000"/>
              </a:solidFill>
              <a:latin typeface="Arial"/>
              <a:ea typeface="Arial"/>
              <a:cs typeface="Arial"/>
              <a:sym typeface="Arial"/>
            </a:endParaRPr>
          </a:p>
          <a:p>
            <a:pPr marL="0" marR="0" lvl="0" indent="0" algn="just" rtl="0">
              <a:lnSpc>
                <a:spcPct val="107000"/>
              </a:lnSpc>
              <a:spcBef>
                <a:spcPts val="800"/>
              </a:spcBef>
              <a:spcAft>
                <a:spcPts val="0"/>
              </a:spcAft>
              <a:buNone/>
            </a:pPr>
            <a:r>
              <a:rPr lang="en-MY" sz="1800" b="0" i="0" u="none" strike="noStrike" cap="none">
                <a:solidFill>
                  <a:schemeClr val="dk1"/>
                </a:solidFill>
                <a:latin typeface="Arial"/>
                <a:ea typeface="Arial"/>
                <a:cs typeface="Arial"/>
                <a:sym typeface="Arial"/>
              </a:rPr>
              <a:t> </a:t>
            </a:r>
            <a:endParaRPr sz="1800" b="0" i="0" u="none" strike="noStrike" cap="none">
              <a:solidFill>
                <a:schemeClr val="dk1"/>
              </a:solidFill>
              <a:latin typeface="Calibri"/>
              <a:ea typeface="Calibri"/>
              <a:cs typeface="Calibri"/>
              <a:sym typeface="Calibri"/>
            </a:endParaRPr>
          </a:p>
          <a:p>
            <a:pPr marL="0" marR="0" lvl="0" indent="0" algn="l" rtl="0">
              <a:lnSpc>
                <a:spcPct val="100000"/>
              </a:lnSpc>
              <a:spcBef>
                <a:spcPts val="800"/>
              </a:spcBef>
              <a:spcAft>
                <a:spcPts val="0"/>
              </a:spcAft>
              <a:buNone/>
            </a:pPr>
            <a:endParaRPr sz="2400" b="1" i="0" u="none" strike="noStrike" cap="none">
              <a:solidFill>
                <a:srgbClr val="7030A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2400" b="1" i="0" u="none" strike="noStrike" cap="none">
              <a:solidFill>
                <a:srgbClr val="7030A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1800" b="0" i="0" u="none" strike="noStrike" cap="none">
              <a:solidFill>
                <a:schemeClr val="dk1"/>
              </a:solidFill>
              <a:latin typeface="Times New Roman"/>
              <a:ea typeface="Times New Roman"/>
              <a:cs typeface="Times New Roman"/>
              <a:sym typeface="Times New Roman"/>
            </a:endParaRPr>
          </a:p>
        </p:txBody>
      </p:sp>
      <p:pic>
        <p:nvPicPr>
          <p:cNvPr id="175" name="Google Shape;175;p21" descr="A diagram of a mouth showing how to treat teeth&#10;&#10;Description automatically generated with medium confidence"/>
          <p:cNvPicPr preferRelativeResize="0"/>
          <p:nvPr/>
        </p:nvPicPr>
        <p:blipFill rotWithShape="1">
          <a:blip r:embed="rId3">
            <a:alphaModFix/>
          </a:blip>
          <a:srcRect/>
          <a:stretch/>
        </p:blipFill>
        <p:spPr>
          <a:xfrm>
            <a:off x="5809200" y="880593"/>
            <a:ext cx="4536000" cy="51845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2"/>
          <p:cNvSpPr txBox="1">
            <a:spLocks noGrp="1"/>
          </p:cNvSpPr>
          <p:nvPr>
            <p:ph type="title"/>
          </p:nvPr>
        </p:nvSpPr>
        <p:spPr>
          <a:xfrm>
            <a:off x="1775520" y="-99392"/>
            <a:ext cx="8229600" cy="64807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600"/>
              <a:buFont typeface="Stardos Stencil"/>
              <a:buNone/>
            </a:pPr>
            <a:r>
              <a:rPr lang="en-MY">
                <a:solidFill>
                  <a:srgbClr val="2A5010"/>
                </a:solidFill>
                <a:latin typeface="Stardos Stencil"/>
                <a:ea typeface="Stardos Stencil"/>
                <a:cs typeface="Stardos Stencil"/>
                <a:sym typeface="Stardos Stencil"/>
              </a:rPr>
              <a:t>EFFECTS OF ECC</a:t>
            </a:r>
            <a:endParaRPr>
              <a:solidFill>
                <a:srgbClr val="2A5010"/>
              </a:solidFill>
            </a:endParaRPr>
          </a:p>
        </p:txBody>
      </p:sp>
      <p:sp>
        <p:nvSpPr>
          <p:cNvPr id="181" name="Google Shape;181;p22"/>
          <p:cNvSpPr txBox="1">
            <a:spLocks noGrp="1"/>
          </p:cNvSpPr>
          <p:nvPr>
            <p:ph type="body" idx="1"/>
          </p:nvPr>
        </p:nvSpPr>
        <p:spPr>
          <a:xfrm>
            <a:off x="1295028" y="760592"/>
            <a:ext cx="8229600" cy="1621200"/>
          </a:xfrm>
          <a:prstGeom prst="rect">
            <a:avLst/>
          </a:prstGeom>
          <a:noFill/>
          <a:ln>
            <a:noFill/>
          </a:ln>
        </p:spPr>
        <p:txBody>
          <a:bodyPr spcFirstLastPara="1" wrap="square" lIns="91425" tIns="45700" rIns="91425" bIns="45700" anchor="t" anchorCtr="0">
            <a:spAutoFit/>
          </a:bodyPr>
          <a:lstStyle/>
          <a:p>
            <a:pPr marL="342900" lvl="0" indent="-342900" algn="l" rtl="0">
              <a:spcBef>
                <a:spcPts val="0"/>
              </a:spcBef>
              <a:spcAft>
                <a:spcPts val="0"/>
              </a:spcAft>
              <a:buClr>
                <a:srgbClr val="7030A0"/>
              </a:buClr>
              <a:buSzPts val="2400"/>
              <a:buChar char="•"/>
            </a:pPr>
            <a:r>
              <a:rPr lang="en-MY" sz="2400" b="1">
                <a:solidFill>
                  <a:srgbClr val="2A5010"/>
                </a:solidFill>
                <a:latin typeface="Times New Roman"/>
                <a:ea typeface="Times New Roman"/>
                <a:cs typeface="Times New Roman"/>
                <a:sym typeface="Times New Roman"/>
              </a:rPr>
              <a:t>Although ECC is not life-threatening, it negatively impacts the quality of life as it may lead to </a:t>
            </a:r>
            <a:endParaRPr>
              <a:solidFill>
                <a:srgbClr val="2A5010"/>
              </a:solidFill>
            </a:endParaRPr>
          </a:p>
          <a:p>
            <a:pPr marL="0" lvl="0" indent="0" algn="l" rtl="0">
              <a:spcBef>
                <a:spcPts val="480"/>
              </a:spcBef>
              <a:spcAft>
                <a:spcPts val="0"/>
              </a:spcAft>
              <a:buClr>
                <a:schemeClr val="dk1"/>
              </a:buClr>
              <a:buSzPts val="2400"/>
              <a:buNone/>
            </a:pPr>
            <a:endParaRPr sz="2400" b="1">
              <a:solidFill>
                <a:srgbClr val="7030A0"/>
              </a:solidFill>
              <a:latin typeface="Times New Roman"/>
              <a:ea typeface="Times New Roman"/>
              <a:cs typeface="Times New Roman"/>
              <a:sym typeface="Times New Roman"/>
            </a:endParaRPr>
          </a:p>
          <a:p>
            <a:pPr marL="342900" lvl="0" indent="-139700" algn="l" rtl="0">
              <a:spcBef>
                <a:spcPts val="640"/>
              </a:spcBef>
              <a:spcAft>
                <a:spcPts val="0"/>
              </a:spcAft>
              <a:buClr>
                <a:schemeClr val="dk1"/>
              </a:buClr>
              <a:buSzPts val="3200"/>
              <a:buNone/>
            </a:pPr>
            <a:endParaRPr/>
          </a:p>
        </p:txBody>
      </p:sp>
      <p:sp>
        <p:nvSpPr>
          <p:cNvPr id="182" name="Google Shape;182;p22"/>
          <p:cNvSpPr txBox="1"/>
          <p:nvPr/>
        </p:nvSpPr>
        <p:spPr>
          <a:xfrm>
            <a:off x="1775514" y="1777924"/>
            <a:ext cx="4059900" cy="4402200"/>
          </a:xfrm>
          <a:prstGeom prst="rect">
            <a:avLst/>
          </a:prstGeom>
          <a:solidFill>
            <a:srgbClr val="D3D3D3"/>
          </a:solidFill>
          <a:ln w="19050" cap="flat" cmpd="sng">
            <a:solidFill>
              <a:srgbClr val="2A5010"/>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just" rtl="0">
              <a:lnSpc>
                <a:spcPct val="107000"/>
              </a:lnSpc>
              <a:spcBef>
                <a:spcPts val="0"/>
              </a:spcBef>
              <a:spcAft>
                <a:spcPts val="0"/>
              </a:spcAft>
              <a:buClr>
                <a:srgbClr val="FFC000"/>
              </a:buClr>
              <a:buSzPts val="2400"/>
              <a:buFont typeface="Arial"/>
              <a:buChar char="•"/>
            </a:pPr>
            <a:r>
              <a:rPr lang="en-MY" sz="2400" b="1" i="0" u="none" strike="noStrike" cap="none">
                <a:solidFill>
                  <a:srgbClr val="2A5010"/>
                </a:solidFill>
                <a:latin typeface="Times New Roman"/>
                <a:ea typeface="Times New Roman"/>
                <a:cs typeface="Times New Roman"/>
                <a:sym typeface="Times New Roman"/>
              </a:rPr>
              <a:t>infection, swelling, pain. </a:t>
            </a:r>
            <a:endParaRPr sz="1400" b="0" i="0" u="none" strike="noStrike" cap="none">
              <a:solidFill>
                <a:srgbClr val="2A5010"/>
              </a:solidFill>
              <a:latin typeface="Arial"/>
              <a:ea typeface="Arial"/>
              <a:cs typeface="Arial"/>
              <a:sym typeface="Arial"/>
            </a:endParaRPr>
          </a:p>
          <a:p>
            <a:pPr marL="342900" marR="0" lvl="0" indent="-342900" algn="just" rtl="0">
              <a:lnSpc>
                <a:spcPct val="107000"/>
              </a:lnSpc>
              <a:spcBef>
                <a:spcPts val="1280"/>
              </a:spcBef>
              <a:spcAft>
                <a:spcPts val="0"/>
              </a:spcAft>
              <a:buClr>
                <a:srgbClr val="FFC000"/>
              </a:buClr>
              <a:buSzPts val="2400"/>
              <a:buFont typeface="Arial"/>
              <a:buChar char="•"/>
            </a:pPr>
            <a:r>
              <a:rPr lang="en-MY" sz="2400" b="1" i="0" u="none" strike="noStrike" cap="none">
                <a:solidFill>
                  <a:srgbClr val="2A5010"/>
                </a:solidFill>
                <a:latin typeface="Times New Roman"/>
                <a:ea typeface="Times New Roman"/>
                <a:cs typeface="Times New Roman"/>
                <a:sym typeface="Times New Roman"/>
              </a:rPr>
              <a:t>increased hospitalizations and emergency visits</a:t>
            </a:r>
            <a:endParaRPr sz="1400" b="0" i="0" u="none" strike="noStrike" cap="none">
              <a:solidFill>
                <a:srgbClr val="2A5010"/>
              </a:solidFill>
              <a:latin typeface="Arial"/>
              <a:ea typeface="Arial"/>
              <a:cs typeface="Arial"/>
              <a:sym typeface="Arial"/>
            </a:endParaRPr>
          </a:p>
          <a:p>
            <a:pPr marL="342900" marR="0" lvl="0" indent="-342900" algn="just" rtl="0">
              <a:lnSpc>
                <a:spcPct val="107000"/>
              </a:lnSpc>
              <a:spcBef>
                <a:spcPts val="1280"/>
              </a:spcBef>
              <a:spcAft>
                <a:spcPts val="0"/>
              </a:spcAft>
              <a:buClr>
                <a:srgbClr val="FFC000"/>
              </a:buClr>
              <a:buSzPts val="2400"/>
              <a:buFont typeface="Arial"/>
              <a:buChar char="•"/>
            </a:pPr>
            <a:r>
              <a:rPr lang="en-MY" sz="2400" b="1" i="0" u="none" strike="noStrike" cap="none">
                <a:solidFill>
                  <a:srgbClr val="2A5010"/>
                </a:solidFill>
                <a:latin typeface="Times New Roman"/>
                <a:ea typeface="Times New Roman"/>
                <a:cs typeface="Times New Roman"/>
                <a:sym typeface="Times New Roman"/>
              </a:rPr>
              <a:t>affects the function and social interactions</a:t>
            </a:r>
            <a:endParaRPr sz="1400" b="0" i="0" u="none" strike="noStrike" cap="none">
              <a:solidFill>
                <a:srgbClr val="2A5010"/>
              </a:solidFill>
              <a:latin typeface="Arial"/>
              <a:ea typeface="Arial"/>
              <a:cs typeface="Arial"/>
              <a:sym typeface="Arial"/>
            </a:endParaRPr>
          </a:p>
          <a:p>
            <a:pPr marL="342900" marR="0" lvl="0" indent="-342900" algn="just" rtl="0">
              <a:lnSpc>
                <a:spcPct val="107000"/>
              </a:lnSpc>
              <a:spcBef>
                <a:spcPts val="1280"/>
              </a:spcBef>
              <a:spcAft>
                <a:spcPts val="0"/>
              </a:spcAft>
              <a:buClr>
                <a:srgbClr val="FFC000"/>
              </a:buClr>
              <a:buSzPts val="2400"/>
              <a:buFont typeface="Arial"/>
              <a:buChar char="•"/>
            </a:pPr>
            <a:r>
              <a:rPr lang="en-MY" sz="2400" b="1" i="0" u="none" strike="noStrike" cap="none">
                <a:solidFill>
                  <a:srgbClr val="2A5010"/>
                </a:solidFill>
                <a:latin typeface="Times New Roman"/>
                <a:ea typeface="Times New Roman"/>
                <a:cs typeface="Times New Roman"/>
                <a:sym typeface="Times New Roman"/>
              </a:rPr>
              <a:t>impair cognitive and neurodevelopment</a:t>
            </a:r>
            <a:endParaRPr sz="3200" b="0" i="0" u="none" strike="noStrike" cap="none">
              <a:solidFill>
                <a:srgbClr val="2A5010"/>
              </a:solidFill>
              <a:latin typeface="Times New Roman"/>
              <a:ea typeface="Times New Roman"/>
              <a:cs typeface="Times New Roman"/>
              <a:sym typeface="Times New Roman"/>
            </a:endParaRPr>
          </a:p>
        </p:txBody>
      </p:sp>
      <p:sp>
        <p:nvSpPr>
          <p:cNvPr id="183" name="Google Shape;183;p22"/>
          <p:cNvSpPr txBox="1"/>
          <p:nvPr/>
        </p:nvSpPr>
        <p:spPr>
          <a:xfrm>
            <a:off x="6096003" y="1756653"/>
            <a:ext cx="4059900" cy="4444800"/>
          </a:xfrm>
          <a:prstGeom prst="rect">
            <a:avLst/>
          </a:prstGeom>
          <a:solidFill>
            <a:srgbClr val="D3D3D3"/>
          </a:solidFill>
          <a:ln w="12700" cap="flat" cmpd="sng">
            <a:solidFill>
              <a:srgbClr val="2A5010"/>
            </a:solidFill>
            <a:prstDash val="solid"/>
            <a:round/>
            <a:headEnd type="none" w="sm" len="sm"/>
            <a:tailEnd type="none" w="sm" len="sm"/>
          </a:ln>
        </p:spPr>
        <p:txBody>
          <a:bodyPr spcFirstLastPara="1" wrap="square" lIns="91425" tIns="45700" rIns="91425" bIns="45700" anchor="t" anchorCtr="0">
            <a:normAutofit fontScale="85000" lnSpcReduction="20000"/>
          </a:bodyPr>
          <a:lstStyle/>
          <a:p>
            <a:pPr marL="342900" marR="0" lvl="0" indent="-342900" algn="just" rtl="0">
              <a:lnSpc>
                <a:spcPct val="107000"/>
              </a:lnSpc>
              <a:spcBef>
                <a:spcPts val="0"/>
              </a:spcBef>
              <a:spcAft>
                <a:spcPts val="0"/>
              </a:spcAft>
              <a:buClr>
                <a:srgbClr val="FFC000"/>
              </a:buClr>
              <a:buSzPct val="100000"/>
              <a:buFont typeface="Arial"/>
              <a:buChar char="•"/>
            </a:pPr>
            <a:r>
              <a:rPr lang="en-MY" sz="2400" b="1" i="0" u="none" strike="noStrike" cap="none">
                <a:solidFill>
                  <a:srgbClr val="2A5010"/>
                </a:solidFill>
                <a:latin typeface="Times New Roman"/>
                <a:ea typeface="Times New Roman"/>
                <a:cs typeface="Times New Roman"/>
                <a:sym typeface="Times New Roman"/>
              </a:rPr>
              <a:t>parents suffering financial and emotional stress</a:t>
            </a:r>
            <a:r>
              <a:rPr lang="en-MY" sz="1800" b="0" i="0" u="none" strike="noStrike" cap="none" baseline="30000">
                <a:solidFill>
                  <a:schemeClr val="dk1"/>
                </a:solidFill>
                <a:latin typeface="Arial"/>
                <a:ea typeface="Arial"/>
                <a:cs typeface="Arial"/>
                <a:sym typeface="Arial"/>
              </a:rPr>
              <a:t>(</a:t>
            </a:r>
            <a:r>
              <a:rPr lang="en-MY" sz="1800" b="0" i="0" u="none" strike="noStrike" cap="none" baseline="30000">
                <a:solidFill>
                  <a:srgbClr val="FF0000"/>
                </a:solidFill>
                <a:latin typeface="Arial"/>
                <a:ea typeface="Arial"/>
                <a:cs typeface="Arial"/>
                <a:sym typeface="Arial"/>
              </a:rPr>
              <a:t>Folayan</a:t>
            </a:r>
            <a:r>
              <a:rPr lang="en-MY" sz="1800" b="0" i="0" u="none" strike="noStrike" cap="none" baseline="30000">
                <a:solidFill>
                  <a:schemeClr val="lt1"/>
                </a:solidFill>
                <a:latin typeface="Arial"/>
                <a:ea typeface="Arial"/>
                <a:cs typeface="Arial"/>
                <a:sym typeface="Arial"/>
              </a:rPr>
              <a:t> </a:t>
            </a:r>
            <a:r>
              <a:rPr lang="en-MY" sz="1800" b="0" i="0" u="none" strike="noStrike" cap="none" baseline="30000">
                <a:solidFill>
                  <a:srgbClr val="FF0000"/>
                </a:solidFill>
                <a:latin typeface="Arial"/>
                <a:ea typeface="Arial"/>
                <a:cs typeface="Arial"/>
                <a:sym typeface="Arial"/>
              </a:rPr>
              <a:t>and Olatubosun, 2018)</a:t>
            </a:r>
            <a:r>
              <a:rPr lang="en-MY" sz="1800" b="0" i="1" u="none" strike="noStrike" cap="none" baseline="30000">
                <a:solidFill>
                  <a:srgbClr val="FF0000"/>
                </a:solidFill>
                <a:latin typeface="Arial"/>
                <a:ea typeface="Arial"/>
                <a:cs typeface="Arial"/>
                <a:sym typeface="Arial"/>
              </a:rPr>
              <a:t> </a:t>
            </a:r>
            <a:endParaRPr sz="2400" b="1" i="0" u="none" strike="noStrike" cap="none" baseline="30000">
              <a:solidFill>
                <a:srgbClr val="FF0000"/>
              </a:solidFill>
              <a:latin typeface="Times New Roman"/>
              <a:ea typeface="Times New Roman"/>
              <a:cs typeface="Times New Roman"/>
              <a:sym typeface="Times New Roman"/>
            </a:endParaRPr>
          </a:p>
          <a:p>
            <a:pPr marL="342900" marR="0" lvl="0" indent="-342900" algn="just" rtl="0">
              <a:lnSpc>
                <a:spcPct val="107000"/>
              </a:lnSpc>
              <a:spcBef>
                <a:spcPts val="1208"/>
              </a:spcBef>
              <a:spcAft>
                <a:spcPts val="0"/>
              </a:spcAft>
              <a:buClr>
                <a:srgbClr val="FFC000"/>
              </a:buClr>
              <a:buSzPct val="100000"/>
              <a:buFont typeface="Arial"/>
              <a:buChar char="•"/>
            </a:pPr>
            <a:r>
              <a:rPr lang="en-MY" sz="2400" b="1" i="0" u="none" strike="noStrike" cap="none">
                <a:solidFill>
                  <a:srgbClr val="2A5010"/>
                </a:solidFill>
                <a:latin typeface="Times New Roman"/>
                <a:ea typeface="Times New Roman"/>
                <a:cs typeface="Times New Roman"/>
                <a:sym typeface="Times New Roman"/>
              </a:rPr>
              <a:t>poor school performance and poor school attendance.</a:t>
            </a:r>
            <a:r>
              <a:rPr lang="en-MY" sz="1800" b="0" i="0" u="none" strike="noStrike" cap="none">
                <a:solidFill>
                  <a:srgbClr val="2A5010"/>
                </a:solidFill>
                <a:latin typeface="Arial"/>
                <a:ea typeface="Arial"/>
                <a:cs typeface="Arial"/>
                <a:sym typeface="Arial"/>
              </a:rPr>
              <a:t> </a:t>
            </a:r>
            <a:r>
              <a:rPr lang="en-MY" sz="1800" b="0" i="0" u="none" strike="noStrike" cap="none">
                <a:solidFill>
                  <a:srgbClr val="FF0000"/>
                </a:solidFill>
                <a:latin typeface="Arial"/>
                <a:ea typeface="Arial"/>
                <a:cs typeface="Arial"/>
                <a:sym typeface="Arial"/>
              </a:rPr>
              <a:t>.</a:t>
            </a:r>
            <a:r>
              <a:rPr lang="en-MY" sz="1800" b="0" i="0" u="none" strike="noStrike" cap="none" baseline="30000">
                <a:solidFill>
                  <a:srgbClr val="FF0000"/>
                </a:solidFill>
                <a:latin typeface="Arial"/>
                <a:ea typeface="Arial"/>
                <a:cs typeface="Arial"/>
                <a:sym typeface="Arial"/>
              </a:rPr>
              <a:t>(Rebelo et al., 2019)</a:t>
            </a:r>
            <a:endParaRPr sz="1800" b="0" i="0" u="none" strike="noStrike" cap="none">
              <a:solidFill>
                <a:srgbClr val="FF0000"/>
              </a:solidFill>
              <a:latin typeface="Calibri"/>
              <a:ea typeface="Calibri"/>
              <a:cs typeface="Calibri"/>
              <a:sym typeface="Calibri"/>
            </a:endParaRPr>
          </a:p>
          <a:p>
            <a:pPr marL="342900" marR="0" lvl="0" indent="-342900" algn="just" rtl="0">
              <a:lnSpc>
                <a:spcPct val="107000"/>
              </a:lnSpc>
              <a:spcBef>
                <a:spcPts val="1208"/>
              </a:spcBef>
              <a:spcAft>
                <a:spcPts val="0"/>
              </a:spcAft>
              <a:buClr>
                <a:srgbClr val="FFC000"/>
              </a:buClr>
              <a:buSzPct val="100000"/>
              <a:buFont typeface="Arial"/>
              <a:buChar char="•"/>
            </a:pPr>
            <a:r>
              <a:rPr lang="en-MY" sz="2400" b="1" i="0" u="none" strike="noStrike" cap="none">
                <a:solidFill>
                  <a:srgbClr val="FFC000"/>
                </a:solidFill>
                <a:latin typeface="Times New Roman"/>
                <a:ea typeface="Times New Roman"/>
                <a:cs typeface="Times New Roman"/>
                <a:sym typeface="Times New Roman"/>
              </a:rPr>
              <a:t> </a:t>
            </a:r>
            <a:r>
              <a:rPr lang="en-MY" sz="2400" b="1" i="0" u="none" strike="noStrike" cap="none">
                <a:solidFill>
                  <a:srgbClr val="2A5010"/>
                </a:solidFill>
                <a:latin typeface="Times New Roman"/>
                <a:ea typeface="Times New Roman"/>
                <a:cs typeface="Times New Roman"/>
                <a:sym typeface="Times New Roman"/>
              </a:rPr>
              <a:t>young children’s growth being affected</a:t>
            </a:r>
            <a:endParaRPr sz="1400" b="0" i="0" u="none" strike="noStrike" cap="none">
              <a:solidFill>
                <a:srgbClr val="2A5010"/>
              </a:solidFill>
              <a:latin typeface="Arial"/>
              <a:ea typeface="Arial"/>
              <a:cs typeface="Arial"/>
              <a:sym typeface="Arial"/>
            </a:endParaRPr>
          </a:p>
          <a:p>
            <a:pPr marL="342900" marR="0" lvl="0" indent="-342900" algn="just" rtl="0">
              <a:lnSpc>
                <a:spcPct val="107000"/>
              </a:lnSpc>
              <a:spcBef>
                <a:spcPts val="1208"/>
              </a:spcBef>
              <a:spcAft>
                <a:spcPts val="0"/>
              </a:spcAft>
              <a:buClr>
                <a:srgbClr val="FFC000"/>
              </a:buClr>
              <a:buSzPct val="100000"/>
              <a:buFont typeface="Arial"/>
              <a:buChar char="•"/>
            </a:pPr>
            <a:r>
              <a:rPr lang="en-MY" sz="2400" b="1" i="0" u="none" strike="noStrike" cap="none">
                <a:solidFill>
                  <a:srgbClr val="FFC000"/>
                </a:solidFill>
                <a:latin typeface="Times New Roman"/>
                <a:ea typeface="Times New Roman"/>
                <a:cs typeface="Times New Roman"/>
                <a:sym typeface="Times New Roman"/>
              </a:rPr>
              <a:t> </a:t>
            </a:r>
            <a:r>
              <a:rPr lang="en-MY" sz="2400" b="1" i="0" u="none" strike="noStrike" cap="none">
                <a:solidFill>
                  <a:srgbClr val="2A5010"/>
                </a:solidFill>
                <a:latin typeface="Times New Roman"/>
                <a:ea typeface="Times New Roman"/>
                <a:cs typeface="Times New Roman"/>
                <a:sym typeface="Times New Roman"/>
              </a:rPr>
              <a:t>significantly underweight in affected children </a:t>
            </a:r>
            <a:r>
              <a:rPr lang="en-MY" sz="2400" b="1" i="0" u="none" strike="noStrike" cap="none">
                <a:solidFill>
                  <a:srgbClr val="FF0000"/>
                </a:solidFill>
                <a:latin typeface="Times New Roman"/>
                <a:ea typeface="Times New Roman"/>
                <a:cs typeface="Times New Roman"/>
                <a:sym typeface="Times New Roman"/>
              </a:rPr>
              <a:t>(</a:t>
            </a:r>
            <a:r>
              <a:rPr lang="en-MY" sz="2400" b="1" i="0" u="none" strike="noStrike" cap="none">
                <a:solidFill>
                  <a:srgbClr val="FF0000"/>
                </a:solidFill>
                <a:latin typeface="Arial"/>
                <a:ea typeface="Arial"/>
                <a:cs typeface="Arial"/>
                <a:sym typeface="Arial"/>
              </a:rPr>
              <a:t>OR </a:t>
            </a:r>
            <a:r>
              <a:rPr lang="en-MY" sz="2400" b="1" i="0" u="none" strike="noStrike" cap="none">
                <a:solidFill>
                  <a:srgbClr val="FF0000"/>
                </a:solidFill>
              </a:rPr>
              <a:t>1.6 for 6-8-year-olds and 1.5 for 9-12-year-olds.)</a:t>
            </a:r>
            <a:r>
              <a:rPr lang="en-MY" sz="1800" b="0" i="0" u="none" strike="noStrike" cap="none" baseline="30000">
                <a:solidFill>
                  <a:srgbClr val="FF0000"/>
                </a:solidFill>
                <a:latin typeface="Arial"/>
                <a:ea typeface="Arial"/>
                <a:cs typeface="Arial"/>
                <a:sym typeface="Arial"/>
              </a:rPr>
              <a:t>WHO, 2017b</a:t>
            </a:r>
            <a:endParaRPr sz="2400" b="1" i="0" u="none" strike="noStrike" cap="none">
              <a:solidFill>
                <a:srgbClr val="FF0000"/>
              </a:solidFill>
              <a:latin typeface="Times New Roman"/>
              <a:ea typeface="Times New Roman"/>
              <a:cs typeface="Times New Roman"/>
              <a:sym typeface="Times New Roman"/>
            </a:endParaRPr>
          </a:p>
          <a:p>
            <a:pPr marL="342900" marR="0" lvl="0" indent="-342900" algn="just" rtl="0">
              <a:lnSpc>
                <a:spcPct val="107000"/>
              </a:lnSpc>
              <a:spcBef>
                <a:spcPts val="1208"/>
              </a:spcBef>
              <a:spcAft>
                <a:spcPts val="0"/>
              </a:spcAft>
              <a:buClr>
                <a:srgbClr val="FFC000"/>
              </a:buClr>
              <a:buSzPct val="100000"/>
              <a:buFont typeface="Arial"/>
              <a:buChar char="•"/>
            </a:pPr>
            <a:r>
              <a:rPr lang="en-MY" sz="2400" b="1" i="0" u="none" strike="noStrike" cap="none">
                <a:solidFill>
                  <a:srgbClr val="2A5010"/>
                </a:solidFill>
                <a:latin typeface="Times New Roman"/>
                <a:ea typeface="Times New Roman"/>
                <a:cs typeface="Times New Roman"/>
                <a:sym typeface="Times New Roman"/>
              </a:rPr>
              <a:t>higher risk of caries in the permanent dentition</a:t>
            </a:r>
            <a:endParaRPr sz="3200" b="1" i="0" u="none" strike="noStrike" cap="none">
              <a:solidFill>
                <a:srgbClr val="2A5010"/>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4400"/>
              <a:buFont typeface="Stardos Stencil"/>
              <a:buNone/>
            </a:pPr>
            <a:r>
              <a:rPr lang="en-MY" b="1">
                <a:solidFill>
                  <a:srgbClr val="2A5010"/>
                </a:solidFill>
                <a:latin typeface="Stardos Stencil"/>
                <a:ea typeface="Stardos Stencil"/>
                <a:cs typeface="Stardos Stencil"/>
                <a:sym typeface="Stardos Stencil"/>
              </a:rPr>
              <a:t>EPIDEMIOLOGY</a:t>
            </a:r>
            <a:endParaRPr>
              <a:solidFill>
                <a:srgbClr val="2A5010"/>
              </a:solidFill>
            </a:endParaRPr>
          </a:p>
        </p:txBody>
      </p:sp>
      <p:sp>
        <p:nvSpPr>
          <p:cNvPr id="189" name="Google Shape;189;p2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grpSp>
        <p:nvGrpSpPr>
          <p:cNvPr id="190" name="Google Shape;190;p23"/>
          <p:cNvGrpSpPr/>
          <p:nvPr/>
        </p:nvGrpSpPr>
        <p:grpSpPr>
          <a:xfrm>
            <a:off x="1378424" y="1628189"/>
            <a:ext cx="8832376" cy="4963680"/>
            <a:chOff x="0" y="462171"/>
            <a:chExt cx="8229600" cy="3601620"/>
          </a:xfrm>
        </p:grpSpPr>
        <p:sp>
          <p:nvSpPr>
            <p:cNvPr id="191" name="Google Shape;191;p23"/>
            <p:cNvSpPr/>
            <p:nvPr/>
          </p:nvSpPr>
          <p:spPr>
            <a:xfrm>
              <a:off x="0" y="462171"/>
              <a:ext cx="8229600" cy="1158300"/>
            </a:xfrm>
            <a:prstGeom prst="roundRect">
              <a:avLst>
                <a:gd name="adj" fmla="val 16667"/>
              </a:avLst>
            </a:prstGeom>
            <a:solidFill>
              <a:srgbClr val="D3D3D3"/>
            </a:solidFill>
            <a:ln>
              <a:noFill/>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92" name="Google Shape;192;p23"/>
            <p:cNvSpPr txBox="1"/>
            <p:nvPr/>
          </p:nvSpPr>
          <p:spPr>
            <a:xfrm>
              <a:off x="56544" y="518715"/>
              <a:ext cx="8116512" cy="1045212"/>
            </a:xfrm>
            <a:prstGeom prst="rect">
              <a:avLst/>
            </a:prstGeom>
            <a:solidFill>
              <a:srgbClr val="D3D3D3"/>
            </a:solidFill>
            <a:ln>
              <a:noFill/>
            </a:ln>
          </p:spPr>
          <p:txBody>
            <a:bodyPr spcFirstLastPara="1" wrap="square" lIns="83800" tIns="83800" rIns="83800" bIns="83800" anchor="ctr" anchorCtr="0">
              <a:noAutofit/>
            </a:bodyPr>
            <a:lstStyle/>
            <a:p>
              <a:pPr marL="0" marR="0" lvl="0" indent="0" algn="l" rtl="0">
                <a:lnSpc>
                  <a:spcPct val="90000"/>
                </a:lnSpc>
                <a:spcBef>
                  <a:spcPts val="0"/>
                </a:spcBef>
                <a:spcAft>
                  <a:spcPts val="0"/>
                </a:spcAft>
                <a:buNone/>
              </a:pPr>
              <a:r>
                <a:rPr lang="en-MY" sz="2200" b="1" i="0" u="none" strike="noStrike" cap="none">
                  <a:solidFill>
                    <a:schemeClr val="dk1"/>
                  </a:solidFill>
                  <a:latin typeface="Times New Roman"/>
                  <a:ea typeface="Times New Roman"/>
                  <a:cs typeface="Times New Roman"/>
                  <a:sym typeface="Times New Roman"/>
                </a:rPr>
                <a:t>Early childhood caries remains a serious challenge to health care providers despite the improvement of dental practices and the decline in the prevalence of dental caries. </a:t>
              </a:r>
              <a:endParaRPr sz="2200" b="0" i="0" u="none" strike="noStrike" cap="none">
                <a:solidFill>
                  <a:schemeClr val="dk1"/>
                </a:solidFill>
                <a:latin typeface="Times New Roman"/>
                <a:ea typeface="Times New Roman"/>
                <a:cs typeface="Times New Roman"/>
                <a:sym typeface="Times New Roman"/>
              </a:endParaRPr>
            </a:p>
          </p:txBody>
        </p:sp>
        <p:sp>
          <p:nvSpPr>
            <p:cNvPr id="193" name="Google Shape;193;p23"/>
            <p:cNvSpPr/>
            <p:nvPr/>
          </p:nvSpPr>
          <p:spPr>
            <a:xfrm>
              <a:off x="0" y="1683831"/>
              <a:ext cx="8229600" cy="1158300"/>
            </a:xfrm>
            <a:prstGeom prst="roundRect">
              <a:avLst>
                <a:gd name="adj" fmla="val 16667"/>
              </a:avLst>
            </a:prstGeom>
            <a:solidFill>
              <a:srgbClr val="D3D3D3"/>
            </a:solidFill>
            <a:ln>
              <a:noFill/>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94" name="Google Shape;194;p23"/>
            <p:cNvSpPr txBox="1"/>
            <p:nvPr/>
          </p:nvSpPr>
          <p:spPr>
            <a:xfrm>
              <a:off x="56544" y="1740375"/>
              <a:ext cx="8116512" cy="1045212"/>
            </a:xfrm>
            <a:prstGeom prst="rect">
              <a:avLst/>
            </a:prstGeom>
            <a:solidFill>
              <a:srgbClr val="D3D3D3"/>
            </a:solidFill>
            <a:ln>
              <a:noFill/>
            </a:ln>
          </p:spPr>
          <p:txBody>
            <a:bodyPr spcFirstLastPara="1" wrap="square" lIns="83800" tIns="83800" rIns="83800" bIns="83800" anchor="ctr" anchorCtr="0">
              <a:noAutofit/>
            </a:bodyPr>
            <a:lstStyle/>
            <a:p>
              <a:pPr marL="0" marR="0" lvl="0" indent="0" algn="l" rtl="0">
                <a:lnSpc>
                  <a:spcPct val="90000"/>
                </a:lnSpc>
                <a:spcBef>
                  <a:spcPts val="0"/>
                </a:spcBef>
                <a:spcAft>
                  <a:spcPts val="0"/>
                </a:spcAft>
                <a:buNone/>
              </a:pPr>
              <a:r>
                <a:rPr lang="en-MY" sz="2200" b="1" i="0" u="none" strike="noStrike" cap="none">
                  <a:solidFill>
                    <a:schemeClr val="dk1"/>
                  </a:solidFill>
                  <a:latin typeface="Times New Roman"/>
                  <a:ea typeface="Times New Roman"/>
                  <a:cs typeface="Times New Roman"/>
                  <a:sym typeface="Times New Roman"/>
                </a:rPr>
                <a:t>The findings of the 2015 Global Burden of Diseases study revealed that dental caries of the primary dentition was the 12th most prevalent disease (560 million children) </a:t>
              </a:r>
              <a:r>
                <a:rPr lang="en-MY" sz="2200" b="0" i="0" u="none" strike="noStrike" cap="none" baseline="30000">
                  <a:solidFill>
                    <a:schemeClr val="dk1"/>
                  </a:solidFill>
                  <a:latin typeface="Times New Roman"/>
                  <a:ea typeface="Times New Roman"/>
                  <a:cs typeface="Times New Roman"/>
                  <a:sym typeface="Times New Roman"/>
                </a:rPr>
                <a:t>(Kassebaum et al., 2014)</a:t>
              </a:r>
              <a:r>
                <a:rPr lang="en-MY" sz="2200" b="0" i="0" u="none" strike="noStrike" cap="none">
                  <a:solidFill>
                    <a:schemeClr val="dk1"/>
                  </a:solidFill>
                  <a:latin typeface="Times New Roman"/>
                  <a:ea typeface="Times New Roman"/>
                  <a:cs typeface="Times New Roman"/>
                  <a:sym typeface="Times New Roman"/>
                </a:rPr>
                <a:t> </a:t>
              </a:r>
              <a:endParaRPr sz="2200" b="0" i="0" u="none" strike="noStrike" cap="none">
                <a:solidFill>
                  <a:schemeClr val="dk1"/>
                </a:solidFill>
                <a:latin typeface="Times New Roman"/>
                <a:ea typeface="Times New Roman"/>
                <a:cs typeface="Times New Roman"/>
                <a:sym typeface="Times New Roman"/>
              </a:endParaRPr>
            </a:p>
          </p:txBody>
        </p:sp>
        <p:sp>
          <p:nvSpPr>
            <p:cNvPr id="195" name="Google Shape;195;p23"/>
            <p:cNvSpPr/>
            <p:nvPr/>
          </p:nvSpPr>
          <p:spPr>
            <a:xfrm>
              <a:off x="0" y="2905491"/>
              <a:ext cx="8229600" cy="1158300"/>
            </a:xfrm>
            <a:prstGeom prst="roundRect">
              <a:avLst>
                <a:gd name="adj" fmla="val 16667"/>
              </a:avLst>
            </a:prstGeom>
            <a:solidFill>
              <a:srgbClr val="D3D3D3"/>
            </a:solidFill>
            <a:ln>
              <a:noFill/>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96" name="Google Shape;196;p23"/>
            <p:cNvSpPr txBox="1"/>
            <p:nvPr/>
          </p:nvSpPr>
          <p:spPr>
            <a:xfrm>
              <a:off x="56544" y="2962035"/>
              <a:ext cx="8116512" cy="1045212"/>
            </a:xfrm>
            <a:prstGeom prst="rect">
              <a:avLst/>
            </a:prstGeom>
            <a:solidFill>
              <a:srgbClr val="D3D3D3"/>
            </a:solidFill>
            <a:ln>
              <a:noFill/>
            </a:ln>
          </p:spPr>
          <p:txBody>
            <a:bodyPr spcFirstLastPara="1" wrap="square" lIns="83800" tIns="83800" rIns="83800" bIns="83800" anchor="ctr" anchorCtr="0">
              <a:noAutofit/>
            </a:bodyPr>
            <a:lstStyle/>
            <a:p>
              <a:pPr marL="0" marR="0" lvl="0" indent="0" algn="l" rtl="0">
                <a:lnSpc>
                  <a:spcPct val="90000"/>
                </a:lnSpc>
                <a:spcBef>
                  <a:spcPts val="0"/>
                </a:spcBef>
                <a:spcAft>
                  <a:spcPts val="0"/>
                </a:spcAft>
                <a:buNone/>
              </a:pPr>
              <a:r>
                <a:rPr lang="en-MY" sz="2200" b="1" i="0" u="none" strike="noStrike" cap="none">
                  <a:solidFill>
                    <a:schemeClr val="dk1"/>
                  </a:solidFill>
                  <a:latin typeface="Times New Roman"/>
                  <a:ea typeface="Times New Roman"/>
                  <a:cs typeface="Times New Roman"/>
                  <a:sym typeface="Times New Roman"/>
                </a:rPr>
                <a:t>A meta-analysis of cross-sectional studies using the WHO criteria shows the global prevalence of ECC to be 48% (95% CI 42 to 52).</a:t>
              </a:r>
              <a:r>
                <a:rPr lang="en-MY" sz="2200" b="1" i="0" u="none" strike="noStrike" cap="none" baseline="30000">
                  <a:solidFill>
                    <a:schemeClr val="dk1"/>
                  </a:solidFill>
                  <a:latin typeface="Times New Roman"/>
                  <a:ea typeface="Times New Roman"/>
                  <a:cs typeface="Times New Roman"/>
                  <a:sym typeface="Times New Roman"/>
                </a:rPr>
                <a:t>(Uribe et al., 2021)</a:t>
              </a:r>
              <a:endParaRPr sz="2200" b="1" i="0" u="none" strike="noStrike" cap="none">
                <a:solidFill>
                  <a:schemeClr val="dk1"/>
                </a:solidFill>
                <a:latin typeface="Times New Roman"/>
                <a:ea typeface="Times New Roman"/>
                <a:cs typeface="Times New Roman"/>
                <a:sym typeface="Times New Roman"/>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4"/>
          <p:cNvSpPr txBox="1">
            <a:spLocks noGrp="1"/>
          </p:cNvSpPr>
          <p:nvPr>
            <p:ph type="title"/>
          </p:nvPr>
        </p:nvSpPr>
        <p:spPr>
          <a:xfrm>
            <a:off x="1387017" y="284927"/>
            <a:ext cx="8596668" cy="1320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4400"/>
              <a:buFont typeface="Stardos Stencil"/>
              <a:buNone/>
            </a:pPr>
            <a:r>
              <a:rPr lang="en-MY" b="1">
                <a:solidFill>
                  <a:srgbClr val="2A5010"/>
                </a:solidFill>
                <a:latin typeface="Stardos Stencil"/>
                <a:ea typeface="Stardos Stencil"/>
                <a:cs typeface="Stardos Stencil"/>
                <a:sym typeface="Stardos Stencil"/>
              </a:rPr>
              <a:t>EPIDEMIOLOGY</a:t>
            </a:r>
            <a:endParaRPr>
              <a:solidFill>
                <a:srgbClr val="2A5010"/>
              </a:solidFill>
            </a:endParaRPr>
          </a:p>
        </p:txBody>
      </p:sp>
      <p:grpSp>
        <p:nvGrpSpPr>
          <p:cNvPr id="202" name="Google Shape;202;p24"/>
          <p:cNvGrpSpPr/>
          <p:nvPr/>
        </p:nvGrpSpPr>
        <p:grpSpPr>
          <a:xfrm>
            <a:off x="1570551" y="1536161"/>
            <a:ext cx="8229600" cy="4331868"/>
            <a:chOff x="0" y="87930"/>
            <a:chExt cx="8229600" cy="4331868"/>
          </a:xfrm>
        </p:grpSpPr>
        <p:sp>
          <p:nvSpPr>
            <p:cNvPr id="203" name="Google Shape;203;p24"/>
            <p:cNvSpPr/>
            <p:nvPr/>
          </p:nvSpPr>
          <p:spPr>
            <a:xfrm>
              <a:off x="0" y="87930"/>
              <a:ext cx="8229600" cy="1425059"/>
            </a:xfrm>
            <a:prstGeom prst="roundRect">
              <a:avLst>
                <a:gd name="adj" fmla="val 16667"/>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4" name="Google Shape;204;p24"/>
            <p:cNvSpPr txBox="1"/>
            <p:nvPr/>
          </p:nvSpPr>
          <p:spPr>
            <a:xfrm>
              <a:off x="69566" y="157496"/>
              <a:ext cx="8090468" cy="1285927"/>
            </a:xfrm>
            <a:prstGeom prst="rect">
              <a:avLst/>
            </a:prstGeom>
            <a:solidFill>
              <a:srgbClr val="D3D3D3"/>
            </a:solidFill>
            <a:ln>
              <a:noFill/>
            </a:ln>
          </p:spPr>
          <p:txBody>
            <a:bodyPr spcFirstLastPara="1" wrap="square" lIns="80000" tIns="80000" rIns="80000" bIns="80000" anchor="ctr" anchorCtr="0">
              <a:noAutofit/>
            </a:bodyPr>
            <a:lstStyle/>
            <a:p>
              <a:pPr marL="0" marR="0" lvl="0" indent="0" algn="l" rtl="0">
                <a:lnSpc>
                  <a:spcPct val="90000"/>
                </a:lnSpc>
                <a:spcBef>
                  <a:spcPts val="0"/>
                </a:spcBef>
                <a:spcAft>
                  <a:spcPts val="0"/>
                </a:spcAft>
                <a:buNone/>
              </a:pPr>
              <a:r>
                <a:rPr lang="en-MY" sz="2100" b="1" i="0" u="none" strike="noStrike" cap="none">
                  <a:solidFill>
                    <a:srgbClr val="2A5010"/>
                  </a:solidFill>
                  <a:latin typeface="Times New Roman"/>
                  <a:ea typeface="Times New Roman"/>
                  <a:cs typeface="Times New Roman"/>
                  <a:sym typeface="Times New Roman"/>
                </a:rPr>
                <a:t>Prevalence among children aged 3-5 years varies between continents and countries. Published studies show high prevalence of 36-85% in Asia, 38-45% in Africa and 22-61% in the Middle East</a:t>
              </a:r>
              <a:r>
                <a:rPr lang="en-MY" sz="2100" b="1" i="0" u="none" strike="noStrike" cap="none" baseline="30000">
                  <a:solidFill>
                    <a:srgbClr val="2A5010"/>
                  </a:solidFill>
                  <a:latin typeface="Times New Roman"/>
                  <a:ea typeface="Times New Roman"/>
                  <a:cs typeface="Times New Roman"/>
                  <a:sym typeface="Times New Roman"/>
                </a:rPr>
                <a:t>(Phantumvanit et al., 2018)</a:t>
              </a:r>
              <a:endParaRPr sz="2100" b="1" i="0" u="none" strike="noStrike" cap="none">
                <a:solidFill>
                  <a:srgbClr val="2A5010"/>
                </a:solidFill>
                <a:latin typeface="Times New Roman"/>
                <a:ea typeface="Times New Roman"/>
                <a:cs typeface="Times New Roman"/>
                <a:sym typeface="Times New Roman"/>
              </a:endParaRPr>
            </a:p>
          </p:txBody>
        </p:sp>
        <p:sp>
          <p:nvSpPr>
            <p:cNvPr id="205" name="Google Shape;205;p24"/>
            <p:cNvSpPr/>
            <p:nvPr/>
          </p:nvSpPr>
          <p:spPr>
            <a:xfrm>
              <a:off x="0" y="1553841"/>
              <a:ext cx="8229600" cy="1425059"/>
            </a:xfrm>
            <a:prstGeom prst="roundRect">
              <a:avLst>
                <a:gd name="adj" fmla="val 16667"/>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6" name="Google Shape;206;p24"/>
            <p:cNvSpPr txBox="1"/>
            <p:nvPr/>
          </p:nvSpPr>
          <p:spPr>
            <a:xfrm>
              <a:off x="69566" y="1623407"/>
              <a:ext cx="8090468" cy="1285927"/>
            </a:xfrm>
            <a:prstGeom prst="rect">
              <a:avLst/>
            </a:prstGeom>
            <a:solidFill>
              <a:srgbClr val="D3D3D3"/>
            </a:solidFill>
            <a:ln>
              <a:noFill/>
            </a:ln>
          </p:spPr>
          <p:txBody>
            <a:bodyPr spcFirstLastPara="1" wrap="square" lIns="80000" tIns="80000" rIns="80000" bIns="80000" anchor="ctr" anchorCtr="0">
              <a:noAutofit/>
            </a:bodyPr>
            <a:lstStyle/>
            <a:p>
              <a:pPr marL="0" marR="0" lvl="0" indent="0" algn="l" rtl="0">
                <a:lnSpc>
                  <a:spcPct val="90000"/>
                </a:lnSpc>
                <a:spcBef>
                  <a:spcPts val="0"/>
                </a:spcBef>
                <a:spcAft>
                  <a:spcPts val="0"/>
                </a:spcAft>
                <a:buNone/>
              </a:pPr>
              <a:r>
                <a:rPr lang="en-MY" sz="2100" b="1" i="0" u="none" strike="noStrike" cap="none">
                  <a:solidFill>
                    <a:srgbClr val="2A5010"/>
                  </a:solidFill>
                  <a:latin typeface="Times New Roman"/>
                  <a:ea typeface="Times New Roman"/>
                  <a:cs typeface="Times New Roman"/>
                  <a:sym typeface="Times New Roman"/>
                </a:rPr>
                <a:t>Most developed countries report a prevalence rate of ECC between 1 and 12% </a:t>
              </a:r>
              <a:r>
                <a:rPr lang="en-MY" sz="2100" b="1" i="0" u="none" strike="noStrike" cap="none" baseline="30000">
                  <a:solidFill>
                    <a:srgbClr val="2A5010"/>
                  </a:solidFill>
                  <a:latin typeface="Times New Roman"/>
                  <a:ea typeface="Times New Roman"/>
                  <a:cs typeface="Times New Roman"/>
                  <a:sym typeface="Times New Roman"/>
                </a:rPr>
                <a:t>(Congiu et al., 2014)</a:t>
              </a:r>
              <a:r>
                <a:rPr lang="en-MY" sz="2100" b="1" i="0" u="none" strike="noStrike" cap="none">
                  <a:solidFill>
                    <a:srgbClr val="2A5010"/>
                  </a:solidFill>
                  <a:latin typeface="Times New Roman"/>
                  <a:ea typeface="Times New Roman"/>
                  <a:cs typeface="Times New Roman"/>
                  <a:sym typeface="Times New Roman"/>
                </a:rPr>
                <a:t> . Among the disadvantaged groups in the developed countries and less developed countries the prevalence has been reported to be as high as 70%</a:t>
              </a:r>
              <a:r>
                <a:rPr lang="en-MY" sz="2100" b="1" i="0" u="none" strike="noStrike" cap="none" baseline="30000">
                  <a:solidFill>
                    <a:srgbClr val="2A5010"/>
                  </a:solidFill>
                  <a:latin typeface="Times New Roman"/>
                  <a:ea typeface="Times New Roman"/>
                  <a:cs typeface="Times New Roman"/>
                  <a:sym typeface="Times New Roman"/>
                </a:rPr>
                <a:t>(Anil and Anand, 2017)</a:t>
              </a:r>
              <a:endParaRPr sz="2100" b="1" i="0" u="none" strike="noStrike" cap="none">
                <a:solidFill>
                  <a:srgbClr val="2A5010"/>
                </a:solidFill>
                <a:latin typeface="Times New Roman"/>
                <a:ea typeface="Times New Roman"/>
                <a:cs typeface="Times New Roman"/>
                <a:sym typeface="Times New Roman"/>
              </a:endParaRPr>
            </a:p>
          </p:txBody>
        </p:sp>
        <p:sp>
          <p:nvSpPr>
            <p:cNvPr id="207" name="Google Shape;207;p24"/>
            <p:cNvSpPr/>
            <p:nvPr/>
          </p:nvSpPr>
          <p:spPr>
            <a:xfrm>
              <a:off x="0" y="2994739"/>
              <a:ext cx="8229600" cy="1425059"/>
            </a:xfrm>
            <a:prstGeom prst="roundRect">
              <a:avLst>
                <a:gd name="adj" fmla="val 16667"/>
              </a:avLst>
            </a:prstGeom>
            <a:solidFill>
              <a:srgbClr val="D3D3D3"/>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8" name="Google Shape;208;p24"/>
            <p:cNvSpPr txBox="1"/>
            <p:nvPr/>
          </p:nvSpPr>
          <p:spPr>
            <a:xfrm>
              <a:off x="69566" y="3064305"/>
              <a:ext cx="8090468" cy="1285927"/>
            </a:xfrm>
            <a:prstGeom prst="rect">
              <a:avLst/>
            </a:prstGeom>
            <a:solidFill>
              <a:srgbClr val="D3D3D3"/>
            </a:solidFill>
            <a:ln>
              <a:noFill/>
            </a:ln>
          </p:spPr>
          <p:txBody>
            <a:bodyPr spcFirstLastPara="1" wrap="square" lIns="80000" tIns="80000" rIns="80000" bIns="80000" anchor="ctr" anchorCtr="0">
              <a:noAutofit/>
            </a:bodyPr>
            <a:lstStyle/>
            <a:p>
              <a:pPr marL="0" marR="0" lvl="0" indent="0" algn="l" rtl="0">
                <a:lnSpc>
                  <a:spcPct val="90000"/>
                </a:lnSpc>
                <a:spcBef>
                  <a:spcPts val="0"/>
                </a:spcBef>
                <a:spcAft>
                  <a:spcPts val="0"/>
                </a:spcAft>
                <a:buNone/>
              </a:pPr>
              <a:r>
                <a:rPr lang="en-MY" sz="2100" b="1" i="0" u="none" strike="noStrike" cap="none">
                  <a:solidFill>
                    <a:srgbClr val="2A5010"/>
                  </a:solidFill>
                  <a:latin typeface="Times New Roman"/>
                  <a:ea typeface="Times New Roman"/>
                  <a:cs typeface="Times New Roman"/>
                  <a:sym typeface="Times New Roman"/>
                </a:rPr>
                <a:t>The highest prevalence of ECC is found in the 3- to 4-year-old age group and </a:t>
              </a:r>
              <a:r>
                <a:rPr lang="en-MY" sz="2100" b="1" i="0" u="none" strike="noStrike" cap="none">
                  <a:solidFill>
                    <a:srgbClr val="2A5010"/>
                  </a:solidFill>
                  <a:highlight>
                    <a:srgbClr val="00FF00"/>
                  </a:highlight>
                  <a:latin typeface="Times New Roman"/>
                  <a:ea typeface="Times New Roman"/>
                  <a:cs typeface="Times New Roman"/>
                  <a:sym typeface="Times New Roman"/>
                </a:rPr>
                <a:t>that boys are significantly more affected than girls</a:t>
              </a:r>
              <a:r>
                <a:rPr lang="en-MY" sz="2100" b="0" i="0" u="none" strike="noStrike" cap="none" baseline="30000">
                  <a:solidFill>
                    <a:schemeClr val="lt1"/>
                  </a:solidFill>
                  <a:highlight>
                    <a:srgbClr val="00FF00"/>
                  </a:highlight>
                  <a:latin typeface="Times New Roman"/>
                  <a:ea typeface="Times New Roman"/>
                  <a:cs typeface="Times New Roman"/>
                  <a:sym typeface="Times New Roman"/>
                </a:rPr>
                <a:t>(</a:t>
              </a:r>
              <a:r>
                <a:rPr lang="en-MY" sz="2100" b="0" i="0" u="none" strike="noStrike" cap="none" baseline="30000">
                  <a:solidFill>
                    <a:srgbClr val="2A5010"/>
                  </a:solidFill>
                  <a:latin typeface="Times New Roman"/>
                  <a:ea typeface="Times New Roman"/>
                  <a:cs typeface="Times New Roman"/>
                  <a:sym typeface="Times New Roman"/>
                </a:rPr>
                <a:t>Ramos-Gomez et al., 2003)</a:t>
              </a:r>
              <a:endParaRPr sz="2100" b="1" i="0" u="none" strike="noStrike" cap="none">
                <a:solidFill>
                  <a:srgbClr val="2A5010"/>
                </a:solidFill>
                <a:latin typeface="Times New Roman"/>
                <a:ea typeface="Times New Roman"/>
                <a:cs typeface="Times New Roman"/>
                <a:sym typeface="Times New Roman"/>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5"/>
          <p:cNvSpPr txBox="1">
            <a:spLocks noGrp="1"/>
          </p:cNvSpPr>
          <p:nvPr>
            <p:ph type="title"/>
          </p:nvPr>
        </p:nvSpPr>
        <p:spPr>
          <a:xfrm>
            <a:off x="936641" y="133237"/>
            <a:ext cx="8596668" cy="1320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4400"/>
              <a:buFont typeface="Stardos Stencil"/>
              <a:buNone/>
            </a:pPr>
            <a:r>
              <a:rPr lang="en-MY">
                <a:solidFill>
                  <a:srgbClr val="2A5010"/>
                </a:solidFill>
                <a:latin typeface="Stardos Stencil"/>
                <a:ea typeface="Stardos Stencil"/>
                <a:cs typeface="Stardos Stencil"/>
                <a:sym typeface="Stardos Stencil"/>
              </a:rPr>
              <a:t>EPIDEMIOLOGY IN MALAYSIA</a:t>
            </a:r>
            <a:endParaRPr>
              <a:solidFill>
                <a:srgbClr val="2A5010"/>
              </a:solidFill>
            </a:endParaRPr>
          </a:p>
        </p:txBody>
      </p:sp>
      <p:sp>
        <p:nvSpPr>
          <p:cNvPr id="214" name="Google Shape;214;p2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MY"/>
              <a:t>ToT CPG Management of Early Childhood Caries</a:t>
            </a:r>
            <a:endParaRPr/>
          </a:p>
        </p:txBody>
      </p:sp>
      <p:grpSp>
        <p:nvGrpSpPr>
          <p:cNvPr id="215" name="Google Shape;215;p25"/>
          <p:cNvGrpSpPr/>
          <p:nvPr/>
        </p:nvGrpSpPr>
        <p:grpSpPr>
          <a:xfrm>
            <a:off x="1422269" y="1264984"/>
            <a:ext cx="8229600" cy="5429199"/>
            <a:chOff x="0" y="0"/>
            <a:chExt cx="8229600" cy="5429199"/>
          </a:xfrm>
        </p:grpSpPr>
        <p:sp>
          <p:nvSpPr>
            <p:cNvPr id="216" name="Google Shape;216;p25"/>
            <p:cNvSpPr/>
            <p:nvPr/>
          </p:nvSpPr>
          <p:spPr>
            <a:xfrm>
              <a:off x="0" y="0"/>
              <a:ext cx="8229600" cy="2138600"/>
            </a:xfrm>
            <a:prstGeom prst="roundRect">
              <a:avLst>
                <a:gd name="adj" fmla="val 16667"/>
              </a:avLst>
            </a:prstGeom>
            <a:solidFill>
              <a:srgbClr val="D3D3D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7" name="Google Shape;217;p25"/>
            <p:cNvSpPr txBox="1"/>
            <p:nvPr/>
          </p:nvSpPr>
          <p:spPr>
            <a:xfrm>
              <a:off x="104398" y="104398"/>
              <a:ext cx="8020804" cy="1929804"/>
            </a:xfrm>
            <a:prstGeom prst="rect">
              <a:avLst/>
            </a:prstGeom>
            <a:solidFill>
              <a:srgbClr val="D3D3D3"/>
            </a:solid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None/>
              </a:pPr>
              <a:r>
                <a:rPr lang="en-MY" sz="1800" b="1" i="0" u="none" strike="noStrike" cap="none">
                  <a:solidFill>
                    <a:srgbClr val="2A5010"/>
                  </a:solidFill>
                  <a:latin typeface="Times New Roman"/>
                  <a:ea typeface="Times New Roman"/>
                  <a:cs typeface="Times New Roman"/>
                  <a:sym typeface="Times New Roman"/>
                </a:rPr>
                <a:t>The National Oral Health Survey of Preschool Children in Malaysia (NOHPS ) reported a small decreasing trend in caries prevalence among preschool children with a prevalence of </a:t>
              </a:r>
              <a:r>
                <a:rPr lang="en-MY" sz="1800" b="1" i="0" u="none" strike="noStrike" cap="none">
                  <a:solidFill>
                    <a:srgbClr val="FF3300"/>
                  </a:solidFill>
                  <a:latin typeface="Times New Roman"/>
                  <a:ea typeface="Times New Roman"/>
                  <a:cs typeface="Times New Roman"/>
                  <a:sym typeface="Times New Roman"/>
                </a:rPr>
                <a:t>76.2% in 2005</a:t>
              </a:r>
              <a:r>
                <a:rPr lang="en-MY" sz="1800" b="1" i="0" u="none" strike="noStrike" cap="none">
                  <a:solidFill>
                    <a:schemeClr val="lt1"/>
                  </a:solidFill>
                  <a:latin typeface="Times New Roman"/>
                  <a:ea typeface="Times New Roman"/>
                  <a:cs typeface="Times New Roman"/>
                  <a:sym typeface="Times New Roman"/>
                </a:rPr>
                <a:t> </a:t>
              </a:r>
              <a:r>
                <a:rPr lang="en-MY" sz="1800" b="1" i="0" u="none" strike="noStrike" cap="none">
                  <a:solidFill>
                    <a:srgbClr val="2A5010"/>
                  </a:solidFill>
                  <a:latin typeface="Times New Roman"/>
                  <a:ea typeface="Times New Roman"/>
                  <a:cs typeface="Times New Roman"/>
                  <a:sym typeface="Times New Roman"/>
                </a:rPr>
                <a:t>and</a:t>
              </a:r>
              <a:r>
                <a:rPr lang="en-MY" sz="1800" b="1" i="0" u="none" strike="noStrike" cap="none">
                  <a:solidFill>
                    <a:schemeClr val="lt1"/>
                  </a:solidFill>
                  <a:latin typeface="Times New Roman"/>
                  <a:ea typeface="Times New Roman"/>
                  <a:cs typeface="Times New Roman"/>
                  <a:sym typeface="Times New Roman"/>
                </a:rPr>
                <a:t> </a:t>
              </a:r>
              <a:r>
                <a:rPr lang="en-MY" sz="1800" b="1" i="0" u="none" strike="noStrike" cap="none">
                  <a:solidFill>
                    <a:srgbClr val="FF3300"/>
                  </a:solidFill>
                  <a:latin typeface="Times New Roman"/>
                  <a:ea typeface="Times New Roman"/>
                  <a:cs typeface="Times New Roman"/>
                  <a:sym typeface="Times New Roman"/>
                </a:rPr>
                <a:t>71.2%</a:t>
              </a:r>
              <a:r>
                <a:rPr lang="en-MY" sz="1800" b="1" i="0" u="none" strike="noStrike" cap="none">
                  <a:solidFill>
                    <a:schemeClr val="lt1"/>
                  </a:solidFill>
                  <a:latin typeface="Times New Roman"/>
                  <a:ea typeface="Times New Roman"/>
                  <a:cs typeface="Times New Roman"/>
                  <a:sym typeface="Times New Roman"/>
                </a:rPr>
                <a:t> </a:t>
              </a:r>
              <a:r>
                <a:rPr lang="en-MY" sz="1800" b="1" i="0" u="none" strike="noStrike" cap="none">
                  <a:solidFill>
                    <a:srgbClr val="2A5010"/>
                  </a:solidFill>
                  <a:latin typeface="Times New Roman"/>
                  <a:ea typeface="Times New Roman"/>
                  <a:cs typeface="Times New Roman"/>
                  <a:sym typeface="Times New Roman"/>
                </a:rPr>
                <a:t>in the latest survey in</a:t>
              </a:r>
              <a:r>
                <a:rPr lang="en-MY" sz="1800" b="1" i="0" u="none" strike="noStrike" cap="none">
                  <a:solidFill>
                    <a:schemeClr val="lt1"/>
                  </a:solidFill>
                  <a:latin typeface="Times New Roman"/>
                  <a:ea typeface="Times New Roman"/>
                  <a:cs typeface="Times New Roman"/>
                  <a:sym typeface="Times New Roman"/>
                </a:rPr>
                <a:t> </a:t>
              </a:r>
              <a:r>
                <a:rPr lang="en-MY" sz="1800" b="1" i="0" u="none" strike="noStrike" cap="none">
                  <a:solidFill>
                    <a:srgbClr val="FF3300"/>
                  </a:solidFill>
                  <a:latin typeface="Times New Roman"/>
                  <a:ea typeface="Times New Roman"/>
                  <a:cs typeface="Times New Roman"/>
                  <a:sym typeface="Times New Roman"/>
                </a:rPr>
                <a:t>2015</a:t>
              </a:r>
              <a:r>
                <a:rPr lang="en-MY" sz="1800" b="1" i="0" u="none" strike="noStrike" cap="none">
                  <a:solidFill>
                    <a:srgbClr val="2A5010"/>
                  </a:solidFill>
                  <a:latin typeface="Times New Roman"/>
                  <a:ea typeface="Times New Roman"/>
                  <a:cs typeface="Times New Roman"/>
                  <a:sym typeface="Times New Roman"/>
                </a:rPr>
                <a:t>.</a:t>
              </a:r>
              <a:r>
                <a:rPr lang="en-MY" sz="1800" b="1" i="0" u="none" strike="noStrike" cap="none" baseline="30000">
                  <a:solidFill>
                    <a:srgbClr val="2A5010"/>
                  </a:solidFill>
                  <a:latin typeface="Times New Roman"/>
                  <a:ea typeface="Times New Roman"/>
                  <a:cs typeface="Times New Roman"/>
                  <a:sym typeface="Times New Roman"/>
                </a:rPr>
                <a:t>(</a:t>
              </a:r>
              <a:r>
                <a:rPr lang="en-MY" sz="1800" b="1" i="0" u="none" strike="noStrike" cap="none">
                  <a:solidFill>
                    <a:srgbClr val="2A5010"/>
                  </a:solidFill>
                  <a:latin typeface="Times New Roman"/>
                  <a:ea typeface="Times New Roman"/>
                  <a:cs typeface="Times New Roman"/>
                  <a:sym typeface="Times New Roman"/>
                </a:rPr>
                <a:t>Similarly, there was a slow decreasing trend in caries severity in the past two decades with the</a:t>
              </a:r>
              <a:r>
                <a:rPr lang="en-MY" sz="1800" b="1" i="0" u="none" strike="noStrike" cap="none">
                  <a:solidFill>
                    <a:schemeClr val="lt1"/>
                  </a:solidFill>
                  <a:latin typeface="Times New Roman"/>
                  <a:ea typeface="Times New Roman"/>
                  <a:cs typeface="Times New Roman"/>
                  <a:sym typeface="Times New Roman"/>
                </a:rPr>
                <a:t> </a:t>
              </a:r>
              <a:r>
                <a:rPr lang="en-MY" sz="1800" b="1" i="0" u="none" strike="noStrike" cap="none">
                  <a:solidFill>
                    <a:srgbClr val="FF3300"/>
                  </a:solidFill>
                  <a:latin typeface="Times New Roman"/>
                  <a:ea typeface="Times New Roman"/>
                  <a:cs typeface="Times New Roman"/>
                  <a:sym typeface="Times New Roman"/>
                </a:rPr>
                <a:t>dft in 1995 </a:t>
              </a:r>
              <a:r>
                <a:rPr lang="en-MY" sz="1800" b="1" i="0" u="none" strike="noStrike" cap="none">
                  <a:solidFill>
                    <a:srgbClr val="2A5010"/>
                  </a:solidFill>
                  <a:latin typeface="Times New Roman"/>
                  <a:ea typeface="Times New Roman"/>
                  <a:cs typeface="Times New Roman"/>
                  <a:sym typeface="Times New Roman"/>
                </a:rPr>
                <a:t>being reported to </a:t>
              </a:r>
              <a:r>
                <a:rPr lang="en-MY" sz="1800" b="1" i="0" u="none" strike="noStrike" cap="none">
                  <a:solidFill>
                    <a:srgbClr val="FF3300"/>
                  </a:solidFill>
                  <a:latin typeface="Times New Roman"/>
                  <a:ea typeface="Times New Roman"/>
                  <a:cs typeface="Times New Roman"/>
                  <a:sym typeface="Times New Roman"/>
                </a:rPr>
                <a:t>be 5.8, </a:t>
              </a:r>
              <a:r>
                <a:rPr lang="en-MY" sz="1800" b="1" i="0" u="none" strike="noStrike" cap="none">
                  <a:solidFill>
                    <a:srgbClr val="2A5010"/>
                  </a:solidFill>
                  <a:latin typeface="Times New Roman"/>
                  <a:ea typeface="Times New Roman"/>
                  <a:cs typeface="Times New Roman"/>
                  <a:sym typeface="Times New Roman"/>
                </a:rPr>
                <a:t>and in</a:t>
              </a:r>
              <a:r>
                <a:rPr lang="en-MY" sz="1800" b="1" i="0" u="none" strike="noStrike" cap="none">
                  <a:solidFill>
                    <a:schemeClr val="lt1"/>
                  </a:solidFill>
                  <a:latin typeface="Times New Roman"/>
                  <a:ea typeface="Times New Roman"/>
                  <a:cs typeface="Times New Roman"/>
                  <a:sym typeface="Times New Roman"/>
                </a:rPr>
                <a:t> </a:t>
              </a:r>
              <a:r>
                <a:rPr lang="en-MY" sz="1800" b="1" i="0" u="none" strike="noStrike" cap="none">
                  <a:solidFill>
                    <a:srgbClr val="FF3300"/>
                  </a:solidFill>
                  <a:latin typeface="Times New Roman"/>
                  <a:ea typeface="Times New Roman"/>
                  <a:cs typeface="Times New Roman"/>
                  <a:sym typeface="Times New Roman"/>
                </a:rPr>
                <a:t>2015 </a:t>
              </a:r>
              <a:r>
                <a:rPr lang="en-MY" sz="1800" b="1" i="0" u="none" strike="noStrike" cap="none">
                  <a:solidFill>
                    <a:srgbClr val="2A5010"/>
                  </a:solidFill>
                  <a:latin typeface="Times New Roman"/>
                  <a:ea typeface="Times New Roman"/>
                  <a:cs typeface="Times New Roman"/>
                  <a:sym typeface="Times New Roman"/>
                </a:rPr>
                <a:t>it was </a:t>
              </a:r>
              <a:r>
                <a:rPr lang="en-MY" sz="1800" b="1" i="0" u="none" strike="noStrike" cap="none">
                  <a:solidFill>
                    <a:srgbClr val="FF3300"/>
                  </a:solidFill>
                  <a:latin typeface="Times New Roman"/>
                  <a:ea typeface="Times New Roman"/>
                  <a:cs typeface="Times New Roman"/>
                  <a:sym typeface="Times New Roman"/>
                </a:rPr>
                <a:t>4.8 </a:t>
              </a:r>
              <a:r>
                <a:rPr lang="en-MY" sz="1800" b="1" i="0" u="none" strike="noStrike" cap="none" baseline="30000">
                  <a:solidFill>
                    <a:srgbClr val="2A5010"/>
                  </a:solidFill>
                  <a:latin typeface="Times New Roman"/>
                  <a:ea typeface="Times New Roman"/>
                  <a:cs typeface="Times New Roman"/>
                  <a:sym typeface="Times New Roman"/>
                </a:rPr>
                <a:t>(NOHPS, 2015)</a:t>
              </a:r>
              <a:endParaRPr sz="1800" b="1" i="0" u="none" strike="noStrike" cap="none">
                <a:solidFill>
                  <a:srgbClr val="2A5010"/>
                </a:solidFill>
                <a:latin typeface="Times New Roman"/>
                <a:ea typeface="Times New Roman"/>
                <a:cs typeface="Times New Roman"/>
                <a:sym typeface="Times New Roman"/>
              </a:endParaRPr>
            </a:p>
          </p:txBody>
        </p:sp>
        <p:sp>
          <p:nvSpPr>
            <p:cNvPr id="218" name="Google Shape;218;p25"/>
            <p:cNvSpPr/>
            <p:nvPr/>
          </p:nvSpPr>
          <p:spPr>
            <a:xfrm>
              <a:off x="0" y="2044007"/>
              <a:ext cx="8229600" cy="2044287"/>
            </a:xfrm>
            <a:prstGeom prst="roundRect">
              <a:avLst>
                <a:gd name="adj" fmla="val 16667"/>
              </a:avLst>
            </a:prstGeom>
            <a:solidFill>
              <a:srgbClr val="D3D3D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9" name="Google Shape;219;p25"/>
            <p:cNvSpPr txBox="1"/>
            <p:nvPr/>
          </p:nvSpPr>
          <p:spPr>
            <a:xfrm>
              <a:off x="99794" y="2143801"/>
              <a:ext cx="8030012" cy="1844699"/>
            </a:xfrm>
            <a:prstGeom prst="rect">
              <a:avLst/>
            </a:prstGeom>
            <a:solidFill>
              <a:srgbClr val="D3D3D3"/>
            </a:solid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None/>
              </a:pPr>
              <a:endParaRPr sz="1600" b="1" i="0" u="none" strike="noStrike" cap="none">
                <a:solidFill>
                  <a:srgbClr val="2A5010"/>
                </a:solidFill>
                <a:latin typeface="Times New Roman"/>
                <a:ea typeface="Times New Roman"/>
                <a:cs typeface="Times New Roman"/>
                <a:sym typeface="Times New Roman"/>
              </a:endParaRPr>
            </a:p>
            <a:p>
              <a:pPr marL="0" marR="0" lvl="0" indent="0" algn="l" rtl="0">
                <a:lnSpc>
                  <a:spcPct val="90000"/>
                </a:lnSpc>
                <a:spcBef>
                  <a:spcPts val="560"/>
                </a:spcBef>
                <a:spcAft>
                  <a:spcPts val="0"/>
                </a:spcAft>
                <a:buNone/>
              </a:pPr>
              <a:r>
                <a:rPr lang="en-MY" sz="1600" b="1" i="0" u="none" strike="noStrike" cap="none">
                  <a:solidFill>
                    <a:srgbClr val="2A5010"/>
                  </a:solidFill>
                  <a:latin typeface="Times New Roman"/>
                  <a:ea typeface="Times New Roman"/>
                  <a:cs typeface="Times New Roman"/>
                  <a:sym typeface="Times New Roman"/>
                </a:rPr>
                <a:t>64.9% requiring treatment for their primary teeth             </a:t>
              </a:r>
              <a:r>
                <a:rPr lang="en-MY" sz="1600" b="0" i="0" u="none" strike="noStrike" cap="none">
                  <a:solidFill>
                    <a:srgbClr val="2A5010"/>
                  </a:solidFill>
                  <a:latin typeface="Times New Roman"/>
                  <a:ea typeface="Times New Roman"/>
                  <a:cs typeface="Times New Roman"/>
                  <a:sym typeface="Times New Roman"/>
                </a:rPr>
                <a:t> </a:t>
              </a:r>
              <a:r>
                <a:rPr lang="en-MY" sz="1600" b="1" i="0" u="none" strike="noStrike" cap="none">
                  <a:solidFill>
                    <a:srgbClr val="2A5010"/>
                  </a:solidFill>
                  <a:latin typeface="Times New Roman"/>
                  <a:ea typeface="Times New Roman"/>
                  <a:cs typeface="Times New Roman"/>
                  <a:sym typeface="Times New Roman"/>
                </a:rPr>
                <a:t>63.6% need restorations</a:t>
              </a:r>
              <a:endParaRPr sz="1400" b="0" i="0" u="none" strike="noStrike" cap="none">
                <a:solidFill>
                  <a:srgbClr val="2A5010"/>
                </a:solidFill>
                <a:latin typeface="Arial"/>
                <a:ea typeface="Arial"/>
                <a:cs typeface="Arial"/>
                <a:sym typeface="Arial"/>
              </a:endParaRPr>
            </a:p>
            <a:p>
              <a:pPr marL="0" marR="0" lvl="0" indent="0" algn="l" rtl="0">
                <a:lnSpc>
                  <a:spcPct val="90000"/>
                </a:lnSpc>
                <a:spcBef>
                  <a:spcPts val="560"/>
                </a:spcBef>
                <a:spcAft>
                  <a:spcPts val="0"/>
                </a:spcAft>
                <a:buNone/>
              </a:pPr>
              <a:r>
                <a:rPr lang="en-MY" sz="1600" b="1" i="0" u="none" strike="noStrike" cap="none">
                  <a:solidFill>
                    <a:srgbClr val="2A5010"/>
                  </a:solidFill>
                  <a:latin typeface="Times New Roman"/>
                  <a:ea typeface="Times New Roman"/>
                  <a:cs typeface="Times New Roman"/>
                  <a:sym typeface="Times New Roman"/>
                </a:rPr>
                <a:t> </a:t>
              </a:r>
              <a:endParaRPr sz="1400" b="0" i="0" u="none" strike="noStrike" cap="none">
                <a:solidFill>
                  <a:srgbClr val="2A5010"/>
                </a:solidFill>
                <a:latin typeface="Arial"/>
                <a:ea typeface="Arial"/>
                <a:cs typeface="Arial"/>
                <a:sym typeface="Arial"/>
              </a:endParaRPr>
            </a:p>
            <a:p>
              <a:pPr marL="0" marR="0" lvl="0" indent="0" algn="l" rtl="0">
                <a:lnSpc>
                  <a:spcPct val="90000"/>
                </a:lnSpc>
                <a:spcBef>
                  <a:spcPts val="560"/>
                </a:spcBef>
                <a:spcAft>
                  <a:spcPts val="0"/>
                </a:spcAft>
                <a:buNone/>
              </a:pPr>
              <a:r>
                <a:rPr lang="en-MY" sz="1600" b="1" i="0" u="none" strike="noStrike" cap="none">
                  <a:solidFill>
                    <a:srgbClr val="2A5010"/>
                  </a:solidFill>
                  <a:latin typeface="Times New Roman"/>
                  <a:ea typeface="Times New Roman"/>
                  <a:cs typeface="Times New Roman"/>
                  <a:sym typeface="Times New Roman"/>
                </a:rPr>
                <a:t>12.1% need extractions of their primary teeth</a:t>
              </a:r>
              <a:r>
                <a:rPr lang="en-MY" sz="1600" b="0" i="0" u="none" strike="noStrike" cap="none">
                  <a:solidFill>
                    <a:srgbClr val="2A5010"/>
                  </a:solidFill>
                  <a:latin typeface="Times New Roman"/>
                  <a:ea typeface="Times New Roman"/>
                  <a:cs typeface="Times New Roman"/>
                  <a:sym typeface="Times New Roman"/>
                </a:rPr>
                <a:t>.                         </a:t>
              </a:r>
              <a:r>
                <a:rPr lang="en-MY" sz="1600" b="1" i="0" u="none" strike="noStrike" cap="none">
                  <a:solidFill>
                    <a:srgbClr val="2A5010"/>
                  </a:solidFill>
                  <a:latin typeface="Times New Roman"/>
                  <a:ea typeface="Times New Roman"/>
                  <a:cs typeface="Times New Roman"/>
                  <a:sym typeface="Times New Roman"/>
                </a:rPr>
                <a:t> 9.8%, had dental abscess</a:t>
              </a:r>
              <a:endParaRPr sz="1400" b="0" i="0" u="none" strike="noStrike" cap="none">
                <a:solidFill>
                  <a:srgbClr val="2A5010"/>
                </a:solidFill>
                <a:latin typeface="Arial"/>
                <a:ea typeface="Arial"/>
                <a:cs typeface="Arial"/>
                <a:sym typeface="Arial"/>
              </a:endParaRPr>
            </a:p>
            <a:p>
              <a:pPr marL="0" marR="0" lvl="0" indent="0" algn="l" rtl="0">
                <a:lnSpc>
                  <a:spcPct val="90000"/>
                </a:lnSpc>
                <a:spcBef>
                  <a:spcPts val="560"/>
                </a:spcBef>
                <a:spcAft>
                  <a:spcPts val="0"/>
                </a:spcAft>
                <a:buNone/>
              </a:pPr>
              <a:r>
                <a:rPr lang="en-MY" sz="1600" b="1" i="0" u="none" strike="noStrike" cap="none">
                  <a:solidFill>
                    <a:srgbClr val="2A5010"/>
                  </a:solidFill>
                  <a:latin typeface="Times New Roman"/>
                  <a:ea typeface="Times New Roman"/>
                  <a:cs typeface="Times New Roman"/>
                  <a:sym typeface="Times New Roman"/>
                </a:rPr>
                <a:t>0.1% required treatment for both primary and permanent dentitions</a:t>
              </a:r>
              <a:endParaRPr sz="1400" b="0" i="0" u="none" strike="noStrike" cap="none">
                <a:solidFill>
                  <a:srgbClr val="2A5010"/>
                </a:solidFill>
                <a:latin typeface="Arial"/>
                <a:ea typeface="Arial"/>
                <a:cs typeface="Arial"/>
                <a:sym typeface="Arial"/>
              </a:endParaRPr>
            </a:p>
            <a:p>
              <a:pPr marL="0" marR="0" lvl="0" indent="0" algn="l" rtl="0">
                <a:lnSpc>
                  <a:spcPct val="90000"/>
                </a:lnSpc>
                <a:spcBef>
                  <a:spcPts val="560"/>
                </a:spcBef>
                <a:spcAft>
                  <a:spcPts val="0"/>
                </a:spcAft>
                <a:buNone/>
              </a:pPr>
              <a:r>
                <a:rPr lang="en-MY" sz="1600" b="1" i="0" u="none" strike="noStrike" cap="none">
                  <a:solidFill>
                    <a:srgbClr val="2A5010"/>
                  </a:solidFill>
                  <a:latin typeface="Times New Roman"/>
                  <a:ea typeface="Times New Roman"/>
                  <a:cs typeface="Times New Roman"/>
                  <a:sym typeface="Times New Roman"/>
                </a:rPr>
                <a:t> 0.1% needing restorations on their permanent dentition </a:t>
              </a:r>
              <a:endParaRPr sz="1400" b="0" i="0" u="none" strike="noStrike" cap="none">
                <a:solidFill>
                  <a:srgbClr val="2A5010"/>
                </a:solidFill>
                <a:latin typeface="Arial"/>
                <a:ea typeface="Arial"/>
                <a:cs typeface="Arial"/>
                <a:sym typeface="Arial"/>
              </a:endParaRPr>
            </a:p>
            <a:p>
              <a:pPr marL="0" marR="0" lvl="0" indent="0" algn="l" rtl="0">
                <a:lnSpc>
                  <a:spcPct val="90000"/>
                </a:lnSpc>
                <a:spcBef>
                  <a:spcPts val="560"/>
                </a:spcBef>
                <a:spcAft>
                  <a:spcPts val="0"/>
                </a:spcAft>
                <a:buNone/>
              </a:pPr>
              <a:r>
                <a:rPr lang="en-MY" sz="1600" b="1" i="0" u="none" strike="noStrike" cap="none">
                  <a:solidFill>
                    <a:srgbClr val="2A5010"/>
                  </a:solidFill>
                  <a:latin typeface="Times New Roman"/>
                  <a:ea typeface="Times New Roman"/>
                  <a:cs typeface="Times New Roman"/>
                  <a:sym typeface="Times New Roman"/>
                </a:rPr>
                <a:t> 7.2% requiring extraction of their permanent teeth</a:t>
              </a:r>
              <a:endParaRPr sz="1600" b="1" i="0" u="none" strike="noStrike" cap="none">
                <a:solidFill>
                  <a:srgbClr val="2A5010"/>
                </a:solidFill>
                <a:latin typeface="Times New Roman"/>
                <a:ea typeface="Times New Roman"/>
                <a:cs typeface="Times New Roman"/>
                <a:sym typeface="Times New Roman"/>
              </a:endParaRPr>
            </a:p>
          </p:txBody>
        </p:sp>
        <p:sp>
          <p:nvSpPr>
            <p:cNvPr id="220" name="Google Shape;220;p25"/>
            <p:cNvSpPr/>
            <p:nvPr/>
          </p:nvSpPr>
          <p:spPr>
            <a:xfrm>
              <a:off x="0" y="4205022"/>
              <a:ext cx="8229600" cy="1224177"/>
            </a:xfrm>
            <a:prstGeom prst="roundRect">
              <a:avLst>
                <a:gd name="adj" fmla="val 16667"/>
              </a:avLst>
            </a:prstGeom>
            <a:solidFill>
              <a:srgbClr val="D3D3D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21" name="Google Shape;221;p25"/>
            <p:cNvSpPr txBox="1"/>
            <p:nvPr/>
          </p:nvSpPr>
          <p:spPr>
            <a:xfrm>
              <a:off x="59759" y="4264781"/>
              <a:ext cx="8110082" cy="1104659"/>
            </a:xfrm>
            <a:prstGeom prst="rect">
              <a:avLst/>
            </a:prstGeom>
            <a:solidFill>
              <a:srgbClr val="D3D3D3"/>
            </a:solid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n-MY" sz="2000" b="1" i="0" u="none" strike="noStrike" cap="none">
                  <a:solidFill>
                    <a:srgbClr val="2A5010"/>
                  </a:solidFill>
                  <a:latin typeface="Times New Roman"/>
                  <a:ea typeface="Times New Roman"/>
                  <a:cs typeface="Times New Roman"/>
                  <a:sym typeface="Times New Roman"/>
                </a:rPr>
                <a:t>THESE EPIDEMIOLOGIC DATA IN MALAYSIA SUGGEST ECC CONTINUES TO BE A MAJOR HEALTHCARE CHALLENGE IN THIS COUNTRY</a:t>
              </a:r>
              <a:r>
                <a:rPr lang="en-MY" sz="500" b="1" i="0" u="none" strike="noStrike" cap="none">
                  <a:solidFill>
                    <a:srgbClr val="2A5010"/>
                  </a:solidFill>
                  <a:latin typeface="Times New Roman"/>
                  <a:ea typeface="Times New Roman"/>
                  <a:cs typeface="Times New Roman"/>
                  <a:sym typeface="Times New Roman"/>
                </a:rPr>
                <a:t>.</a:t>
              </a:r>
              <a:endParaRPr sz="1400" b="0" i="0" u="none" strike="noStrike" cap="none">
                <a:solidFill>
                  <a:srgbClr val="2A5010"/>
                </a:solidFill>
                <a:latin typeface="Arial"/>
                <a:ea typeface="Arial"/>
                <a:cs typeface="Arial"/>
                <a:sym typeface="Arial"/>
              </a:endParaRPr>
            </a:p>
            <a:p>
              <a:pPr marL="0" marR="0" lvl="0" indent="0" algn="l" rtl="0">
                <a:lnSpc>
                  <a:spcPct val="90000"/>
                </a:lnSpc>
                <a:spcBef>
                  <a:spcPts val="700"/>
                </a:spcBef>
                <a:spcAft>
                  <a:spcPts val="0"/>
                </a:spcAft>
                <a:buNone/>
              </a:pPr>
              <a:endParaRPr sz="500" b="1" i="0" u="none" strike="noStrike" cap="none">
                <a:solidFill>
                  <a:srgbClr val="00B0F0"/>
                </a:solidFill>
                <a:latin typeface="Times New Roman"/>
                <a:ea typeface="Times New Roman"/>
                <a:cs typeface="Times New Roman"/>
                <a:sym typeface="Times New Roman"/>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6"/>
          <p:cNvSpPr txBox="1">
            <a:spLocks noGrp="1"/>
          </p:cNvSpPr>
          <p:nvPr>
            <p:ph type="title"/>
          </p:nvPr>
        </p:nvSpPr>
        <p:spPr>
          <a:xfrm>
            <a:off x="1847528" y="0"/>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4400"/>
              <a:buFont typeface="Stardos Stencil"/>
              <a:buNone/>
            </a:pPr>
            <a:r>
              <a:rPr lang="en-MY">
                <a:solidFill>
                  <a:srgbClr val="2A5010"/>
                </a:solidFill>
                <a:latin typeface="Stardos Stencil"/>
                <a:ea typeface="Stardos Stencil"/>
                <a:cs typeface="Stardos Stencil"/>
                <a:sym typeface="Stardos Stencil"/>
              </a:rPr>
              <a:t>DEFINITION OF ECC</a:t>
            </a:r>
            <a:endParaRPr>
              <a:solidFill>
                <a:srgbClr val="2A5010"/>
              </a:solidFill>
            </a:endParaRPr>
          </a:p>
        </p:txBody>
      </p:sp>
      <p:sp>
        <p:nvSpPr>
          <p:cNvPr id="227" name="Google Shape;227;p26"/>
          <p:cNvSpPr/>
          <p:nvPr/>
        </p:nvSpPr>
        <p:spPr>
          <a:xfrm>
            <a:off x="1660104" y="1369970"/>
            <a:ext cx="8964488" cy="4176464"/>
          </a:xfrm>
          <a:prstGeom prst="ellipse">
            <a:avLst/>
          </a:prstGeom>
          <a:solidFill>
            <a:srgbClr val="D3D3D3"/>
          </a:solidFill>
          <a:ln w="25400" cap="flat" cmpd="sng">
            <a:solidFill>
              <a:srgbClr val="3E5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2A5010"/>
              </a:solidFill>
              <a:latin typeface="Times New Roman"/>
              <a:ea typeface="Times New Roman"/>
              <a:cs typeface="Times New Roman"/>
              <a:sym typeface="Times New Roman"/>
            </a:endParaRPr>
          </a:p>
        </p:txBody>
      </p:sp>
      <p:sp>
        <p:nvSpPr>
          <p:cNvPr id="228" name="Google Shape;228;p26"/>
          <p:cNvSpPr txBox="1">
            <a:spLocks noGrp="1"/>
          </p:cNvSpPr>
          <p:nvPr>
            <p:ph type="body" idx="1"/>
          </p:nvPr>
        </p:nvSpPr>
        <p:spPr>
          <a:xfrm>
            <a:off x="2495600" y="2132857"/>
            <a:ext cx="7834064" cy="452596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7030A0"/>
              </a:buClr>
              <a:buSzPts val="2800"/>
              <a:buNone/>
            </a:pPr>
            <a:r>
              <a:rPr lang="en-MY" sz="2800" b="1">
                <a:solidFill>
                  <a:srgbClr val="7030A0"/>
                </a:solidFill>
                <a:latin typeface="Times New Roman"/>
                <a:ea typeface="Times New Roman"/>
                <a:cs typeface="Times New Roman"/>
                <a:sym typeface="Times New Roman"/>
              </a:rPr>
              <a:t>   </a:t>
            </a:r>
            <a:r>
              <a:rPr lang="en-MY" sz="2800" b="1">
                <a:solidFill>
                  <a:srgbClr val="2A5010"/>
                </a:solidFill>
                <a:latin typeface="Times New Roman"/>
                <a:ea typeface="Times New Roman"/>
                <a:cs typeface="Times New Roman"/>
                <a:sym typeface="Times New Roman"/>
              </a:rPr>
              <a:t>The presence of a primary tooth with </a:t>
            </a:r>
            <a:r>
              <a:rPr lang="en-MY" sz="2800" b="1">
                <a:solidFill>
                  <a:srgbClr val="CC0000"/>
                </a:solidFill>
                <a:latin typeface="Times New Roman"/>
                <a:ea typeface="Times New Roman"/>
                <a:cs typeface="Times New Roman"/>
                <a:sym typeface="Times New Roman"/>
              </a:rPr>
              <a:t>one </a:t>
            </a:r>
            <a:endParaRPr sz="2800" b="1">
              <a:solidFill>
                <a:srgbClr val="CC0000"/>
              </a:solidFill>
              <a:latin typeface="Times New Roman"/>
              <a:ea typeface="Times New Roman"/>
              <a:cs typeface="Times New Roman"/>
              <a:sym typeface="Times New Roman"/>
            </a:endParaRPr>
          </a:p>
          <a:p>
            <a:pPr marL="0" lvl="0" indent="0" algn="l" rtl="0">
              <a:spcBef>
                <a:spcPts val="560"/>
              </a:spcBef>
              <a:spcAft>
                <a:spcPts val="0"/>
              </a:spcAft>
              <a:buClr>
                <a:srgbClr val="CC0000"/>
              </a:buClr>
              <a:buSzPts val="2800"/>
              <a:buNone/>
            </a:pPr>
            <a:r>
              <a:rPr lang="en-MY" sz="2800" b="1">
                <a:solidFill>
                  <a:srgbClr val="CC0000"/>
                </a:solidFill>
                <a:latin typeface="Times New Roman"/>
                <a:ea typeface="Times New Roman"/>
                <a:cs typeface="Times New Roman"/>
                <a:sym typeface="Times New Roman"/>
              </a:rPr>
              <a:t>or  more carious (non-cavitated or cavitated </a:t>
            </a:r>
            <a:endParaRPr/>
          </a:p>
          <a:p>
            <a:pPr marL="0" lvl="0" indent="0" algn="l" rtl="0">
              <a:spcBef>
                <a:spcPts val="560"/>
              </a:spcBef>
              <a:spcAft>
                <a:spcPts val="0"/>
              </a:spcAft>
              <a:buClr>
                <a:srgbClr val="CC0000"/>
              </a:buClr>
              <a:buSzPts val="2800"/>
              <a:buNone/>
            </a:pPr>
            <a:r>
              <a:rPr lang="en-MY" sz="2800" b="1">
                <a:solidFill>
                  <a:srgbClr val="CC0000"/>
                </a:solidFill>
                <a:latin typeface="Times New Roman"/>
                <a:ea typeface="Times New Roman"/>
                <a:cs typeface="Times New Roman"/>
                <a:sym typeface="Times New Roman"/>
              </a:rPr>
              <a:t>lesions), missing (due to caries), or filled</a:t>
            </a:r>
            <a:endParaRPr/>
          </a:p>
          <a:p>
            <a:pPr marL="0" lvl="0" indent="0" algn="l" rtl="0">
              <a:spcBef>
                <a:spcPts val="560"/>
              </a:spcBef>
              <a:spcAft>
                <a:spcPts val="0"/>
              </a:spcAft>
              <a:buClr>
                <a:srgbClr val="CC0000"/>
              </a:buClr>
              <a:buSzPts val="2800"/>
              <a:buNone/>
            </a:pPr>
            <a:r>
              <a:rPr lang="en-MY" sz="2800" b="1">
                <a:solidFill>
                  <a:srgbClr val="CC0000"/>
                </a:solidFill>
                <a:latin typeface="Times New Roman"/>
                <a:ea typeface="Times New Roman"/>
                <a:cs typeface="Times New Roman"/>
                <a:sym typeface="Times New Roman"/>
              </a:rPr>
              <a:t> surfaces </a:t>
            </a:r>
            <a:r>
              <a:rPr lang="en-MY" sz="2800" b="1">
                <a:solidFill>
                  <a:srgbClr val="2A5010"/>
                </a:solidFill>
                <a:latin typeface="Times New Roman"/>
                <a:ea typeface="Times New Roman"/>
                <a:cs typeface="Times New Roman"/>
                <a:sym typeface="Times New Roman"/>
              </a:rPr>
              <a:t>in a child under the </a:t>
            </a:r>
            <a:r>
              <a:rPr lang="en-MY" sz="2800" b="1">
                <a:solidFill>
                  <a:srgbClr val="CC0000"/>
                </a:solidFill>
                <a:latin typeface="Times New Roman"/>
                <a:ea typeface="Times New Roman"/>
                <a:cs typeface="Times New Roman"/>
                <a:sym typeface="Times New Roman"/>
              </a:rPr>
              <a:t>age of six years  (72 months)</a:t>
            </a:r>
            <a:endParaRPr/>
          </a:p>
          <a:p>
            <a:pPr marL="0" lvl="0" indent="0" algn="l" rtl="0">
              <a:spcBef>
                <a:spcPts val="480"/>
              </a:spcBef>
              <a:spcAft>
                <a:spcPts val="0"/>
              </a:spcAft>
              <a:buClr>
                <a:schemeClr val="dk1"/>
              </a:buClr>
              <a:buSzPts val="2400"/>
              <a:buNone/>
            </a:pPr>
            <a:endParaRPr sz="2400">
              <a:solidFill>
                <a:srgbClr val="7030A0"/>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2514</Words>
  <Application>Microsoft Office PowerPoint</Application>
  <PresentationFormat>Widescreen</PresentationFormat>
  <Paragraphs>307</Paragraphs>
  <Slides>39</Slides>
  <Notes>39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Times New Roman</vt:lpstr>
      <vt:lpstr>Arial Rounded</vt:lpstr>
      <vt:lpstr>Calibri</vt:lpstr>
      <vt:lpstr>Arial</vt:lpstr>
      <vt:lpstr>Stardos Stencil</vt:lpstr>
      <vt:lpstr>Noto Sans Symbols</vt:lpstr>
      <vt:lpstr>Times</vt:lpstr>
      <vt:lpstr>Trebuchet MS</vt:lpstr>
      <vt:lpstr>Aharoni</vt:lpstr>
      <vt:lpstr>Federo</vt:lpstr>
      <vt:lpstr>Teko</vt:lpstr>
      <vt:lpstr>Facet</vt:lpstr>
      <vt:lpstr>PowerPoint Presentation</vt:lpstr>
      <vt:lpstr>CONTENTS</vt:lpstr>
      <vt:lpstr>INTRODUCTION</vt:lpstr>
      <vt:lpstr>PowerPoint Presentation</vt:lpstr>
      <vt:lpstr>EFFECTS OF ECC</vt:lpstr>
      <vt:lpstr>EPIDEMIOLOGY</vt:lpstr>
      <vt:lpstr>EPIDEMIOLOGY</vt:lpstr>
      <vt:lpstr>EPIDEMIOLOGY IN MALAYSIA</vt:lpstr>
      <vt:lpstr>DEFINITION OF ECC</vt:lpstr>
      <vt:lpstr>Definition of S-ECC</vt:lpstr>
      <vt:lpstr>Clinical Presentation</vt:lpstr>
      <vt:lpstr>SPECIAL CARIES PATTERN</vt:lpstr>
      <vt:lpstr>RISK FACTORS</vt:lpstr>
      <vt:lpstr>RISK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ORAL MICROBIOME</vt:lpstr>
      <vt:lpstr>OH PRACTICES</vt:lpstr>
      <vt:lpstr>PowerPoint Presentation</vt:lpstr>
      <vt:lpstr>PROTECTIVE FACTORS</vt:lpstr>
      <vt:lpstr>PROTECTIVE FACTORS</vt:lpstr>
      <vt:lpstr>PowerPoint Presentation</vt:lpstr>
      <vt:lpstr>HISTORY TAKING</vt:lpstr>
      <vt:lpstr>PowerPoint Presentation</vt:lpstr>
      <vt:lpstr>PowerPoint Presentation</vt:lpstr>
      <vt:lpstr>PowerPoint Presentation</vt:lpstr>
      <vt:lpstr>PowerPoint Presentation</vt:lpstr>
      <vt:lpstr>PowerPoint Presentation</vt:lpstr>
      <vt:lpstr>PowerPoint Presentation</vt:lpstr>
      <vt:lpstr>C) International Caries Detection and Assessment System                                                                                                  </vt:lpstr>
      <vt:lpstr>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OHCIS</dc:creator>
  <cp:lastModifiedBy>OHCIS</cp:lastModifiedBy>
  <cp:revision>1</cp:revision>
  <dcterms:modified xsi:type="dcterms:W3CDTF">2025-09-30T04:39:59Z</dcterms:modified>
</cp:coreProperties>
</file>